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3"/>
  </p:notesMasterIdLst>
  <p:handoutMasterIdLst>
    <p:handoutMasterId r:id="rId24"/>
  </p:handoutMasterIdLst>
  <p:sldIdLst>
    <p:sldId id="314" r:id="rId5"/>
    <p:sldId id="315" r:id="rId6"/>
    <p:sldId id="326" r:id="rId7"/>
    <p:sldId id="316" r:id="rId8"/>
    <p:sldId id="317" r:id="rId9"/>
    <p:sldId id="327" r:id="rId10"/>
    <p:sldId id="328" r:id="rId11"/>
    <p:sldId id="318" r:id="rId12"/>
    <p:sldId id="329" r:id="rId13"/>
    <p:sldId id="319" r:id="rId14"/>
    <p:sldId id="322" r:id="rId15"/>
    <p:sldId id="330" r:id="rId16"/>
    <p:sldId id="331" r:id="rId17"/>
    <p:sldId id="333" r:id="rId18"/>
    <p:sldId id="334" r:id="rId19"/>
    <p:sldId id="335" r:id="rId20"/>
    <p:sldId id="332" r:id="rId21"/>
    <p:sldId id="30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D5928F-3521-42E8-901D-86103C9C5DDC}" v="7" dt="2025-03-04T01:57:10.6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388" autoAdjust="0"/>
  </p:normalViewPr>
  <p:slideViewPr>
    <p:cSldViewPr snapToGrid="0">
      <p:cViewPr varScale="1">
        <p:scale>
          <a:sx n="70" d="100"/>
          <a:sy n="70" d="100"/>
        </p:scale>
        <p:origin x="525" y="48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mand Debray" userId="0adf1f04c54674e6" providerId="LiveId" clId="{7FD5928F-3521-42E8-901D-86103C9C5DDC}"/>
    <pc:docChg chg="custSel addSld delSld modSld sldOrd">
      <pc:chgData name="Armand Debray" userId="0adf1f04c54674e6" providerId="LiveId" clId="{7FD5928F-3521-42E8-901D-86103C9C5DDC}" dt="2025-03-04T01:57:37.480" v="189" actId="15"/>
      <pc:docMkLst>
        <pc:docMk/>
      </pc:docMkLst>
      <pc:sldChg chg="delSp modSp add mod ord modClrScheme chgLayout">
        <pc:chgData name="Armand Debray" userId="0adf1f04c54674e6" providerId="LiveId" clId="{7FD5928F-3521-42E8-901D-86103C9C5DDC}" dt="2025-03-04T01:54:53.935" v="32" actId="26606"/>
        <pc:sldMkLst>
          <pc:docMk/>
          <pc:sldMk cId="3304496986" sldId="333"/>
        </pc:sldMkLst>
        <pc:spChg chg="mod">
          <ac:chgData name="Armand Debray" userId="0adf1f04c54674e6" providerId="LiveId" clId="{7FD5928F-3521-42E8-901D-86103C9C5DDC}" dt="2025-03-04T01:54:53.935" v="32" actId="26606"/>
          <ac:spMkLst>
            <pc:docMk/>
            <pc:sldMk cId="3304496986" sldId="333"/>
            <ac:spMk id="2" creationId="{A71FB9B2-185D-562A-8DEA-4E2BDAB38ADE}"/>
          </ac:spMkLst>
        </pc:spChg>
        <pc:spChg chg="mod">
          <ac:chgData name="Armand Debray" userId="0adf1f04c54674e6" providerId="LiveId" clId="{7FD5928F-3521-42E8-901D-86103C9C5DDC}" dt="2025-03-04T01:54:53.935" v="32" actId="26606"/>
          <ac:spMkLst>
            <pc:docMk/>
            <pc:sldMk cId="3304496986" sldId="333"/>
            <ac:spMk id="3" creationId="{B64FDB88-7458-DECF-CA68-E7DDC7211220}"/>
          </ac:spMkLst>
        </pc:spChg>
        <pc:picChg chg="del">
          <ac:chgData name="Armand Debray" userId="0adf1f04c54674e6" providerId="LiveId" clId="{7FD5928F-3521-42E8-901D-86103C9C5DDC}" dt="2025-03-04T01:54:27.050" v="31" actId="478"/>
          <ac:picMkLst>
            <pc:docMk/>
            <pc:sldMk cId="3304496986" sldId="333"/>
            <ac:picMk id="8" creationId="{4F6D3E78-FB0A-253D-2594-A6239068206C}"/>
          </ac:picMkLst>
        </pc:picChg>
      </pc:sldChg>
      <pc:sldChg chg="addSp delSp modSp add mod ord modClrScheme chgLayout">
        <pc:chgData name="Armand Debray" userId="0adf1f04c54674e6" providerId="LiveId" clId="{7FD5928F-3521-42E8-901D-86103C9C5DDC}" dt="2025-03-04T01:55:39.516" v="72" actId="26606"/>
        <pc:sldMkLst>
          <pc:docMk/>
          <pc:sldMk cId="2816305248" sldId="334"/>
        </pc:sldMkLst>
        <pc:spChg chg="mod">
          <ac:chgData name="Armand Debray" userId="0adf1f04c54674e6" providerId="LiveId" clId="{7FD5928F-3521-42E8-901D-86103C9C5DDC}" dt="2025-03-04T01:55:39.516" v="72" actId="26606"/>
          <ac:spMkLst>
            <pc:docMk/>
            <pc:sldMk cId="2816305248" sldId="334"/>
            <ac:spMk id="2" creationId="{E92C7EED-C8E0-A631-7398-F32B2827875F}"/>
          </ac:spMkLst>
        </pc:spChg>
        <pc:spChg chg="del mod">
          <ac:chgData name="Armand Debray" userId="0adf1f04c54674e6" providerId="LiveId" clId="{7FD5928F-3521-42E8-901D-86103C9C5DDC}" dt="2025-03-04T01:55:39.516" v="72" actId="26606"/>
          <ac:spMkLst>
            <pc:docMk/>
            <pc:sldMk cId="2816305248" sldId="334"/>
            <ac:spMk id="3" creationId="{E2E5F646-71D8-3A89-29AB-36A8F53A067A}"/>
          </ac:spMkLst>
        </pc:spChg>
        <pc:spChg chg="mod">
          <ac:chgData name="Armand Debray" userId="0adf1f04c54674e6" providerId="LiveId" clId="{7FD5928F-3521-42E8-901D-86103C9C5DDC}" dt="2025-03-04T01:55:39.516" v="72" actId="26606"/>
          <ac:spMkLst>
            <pc:docMk/>
            <pc:sldMk cId="2816305248" sldId="334"/>
            <ac:spMk id="5" creationId="{A838200D-DB01-3DFB-9978-F9BA871037B0}"/>
          </ac:spMkLst>
        </pc:spChg>
        <pc:graphicFrameChg chg="add mod">
          <ac:chgData name="Armand Debray" userId="0adf1f04c54674e6" providerId="LiveId" clId="{7FD5928F-3521-42E8-901D-86103C9C5DDC}" dt="2025-03-04T01:55:39.516" v="72" actId="26606"/>
          <ac:graphicFrameMkLst>
            <pc:docMk/>
            <pc:sldMk cId="2816305248" sldId="334"/>
            <ac:graphicFrameMk id="7" creationId="{7A6DCCE9-F292-2915-B601-6BAFC5F5E5FD}"/>
          </ac:graphicFrameMkLst>
        </pc:graphicFrameChg>
        <pc:picChg chg="del mod">
          <ac:chgData name="Armand Debray" userId="0adf1f04c54674e6" providerId="LiveId" clId="{7FD5928F-3521-42E8-901D-86103C9C5DDC}" dt="2025-03-04T01:55:32.546" v="71" actId="478"/>
          <ac:picMkLst>
            <pc:docMk/>
            <pc:sldMk cId="2816305248" sldId="334"/>
            <ac:picMk id="8" creationId="{F5632387-926C-4F6E-FB57-1391D43F3F0F}"/>
          </ac:picMkLst>
        </pc:picChg>
      </pc:sldChg>
      <pc:sldChg chg="addSp delSp modSp add mod modClrScheme chgLayout">
        <pc:chgData name="Armand Debray" userId="0adf1f04c54674e6" providerId="LiveId" clId="{7FD5928F-3521-42E8-901D-86103C9C5DDC}" dt="2025-03-04T01:57:37.480" v="189" actId="15"/>
        <pc:sldMkLst>
          <pc:docMk/>
          <pc:sldMk cId="287588533" sldId="335"/>
        </pc:sldMkLst>
        <pc:spChg chg="mod">
          <ac:chgData name="Armand Debray" userId="0adf1f04c54674e6" providerId="LiveId" clId="{7FD5928F-3521-42E8-901D-86103C9C5DDC}" dt="2025-03-04T01:57:20.116" v="184" actId="26606"/>
          <ac:spMkLst>
            <pc:docMk/>
            <pc:sldMk cId="287588533" sldId="335"/>
            <ac:spMk id="2" creationId="{8BDC176F-AAE2-1AE0-AD6D-2B1F88ACFCE0}"/>
          </ac:spMkLst>
        </pc:spChg>
        <pc:spChg chg="add del mod">
          <ac:chgData name="Armand Debray" userId="0adf1f04c54674e6" providerId="LiveId" clId="{7FD5928F-3521-42E8-901D-86103C9C5DDC}" dt="2025-03-04T01:56:23.975" v="171" actId="478"/>
          <ac:spMkLst>
            <pc:docMk/>
            <pc:sldMk cId="287588533" sldId="335"/>
            <ac:spMk id="4" creationId="{BE1DBB5D-7144-3236-721B-D8408BC73983}"/>
          </ac:spMkLst>
        </pc:spChg>
        <pc:spChg chg="mod ord">
          <ac:chgData name="Armand Debray" userId="0adf1f04c54674e6" providerId="LiveId" clId="{7FD5928F-3521-42E8-901D-86103C9C5DDC}" dt="2025-03-04T01:57:20.116" v="184" actId="26606"/>
          <ac:spMkLst>
            <pc:docMk/>
            <pc:sldMk cId="287588533" sldId="335"/>
            <ac:spMk id="5" creationId="{107542B5-D152-5909-4D27-FF6403693C34}"/>
          </ac:spMkLst>
        </pc:spChg>
        <pc:spChg chg="add mod">
          <ac:chgData name="Armand Debray" userId="0adf1f04c54674e6" providerId="LiveId" clId="{7FD5928F-3521-42E8-901D-86103C9C5DDC}" dt="2025-03-04T01:57:37.480" v="189" actId="15"/>
          <ac:spMkLst>
            <pc:docMk/>
            <pc:sldMk cId="287588533" sldId="335"/>
            <ac:spMk id="6" creationId="{1E76C0B6-5CF7-1982-8740-8C04F2F71ED8}"/>
          </ac:spMkLst>
        </pc:spChg>
        <pc:graphicFrameChg chg="del">
          <ac:chgData name="Armand Debray" userId="0adf1f04c54674e6" providerId="LiveId" clId="{7FD5928F-3521-42E8-901D-86103C9C5DDC}" dt="2025-03-04T01:56:21.925" v="169" actId="478"/>
          <ac:graphicFrameMkLst>
            <pc:docMk/>
            <pc:sldMk cId="287588533" sldId="335"/>
            <ac:graphicFrameMk id="7" creationId="{426FFE77-D219-236D-2730-A4D379CFEFA6}"/>
          </ac:graphicFrameMkLst>
        </pc:graphicFrameChg>
        <pc:picChg chg="add mod">
          <ac:chgData name="Armand Debray" userId="0adf1f04c54674e6" providerId="LiveId" clId="{7FD5928F-3521-42E8-901D-86103C9C5DDC}" dt="2025-03-04T01:57:20.116" v="184" actId="26606"/>
          <ac:picMkLst>
            <pc:docMk/>
            <pc:sldMk cId="287588533" sldId="335"/>
            <ac:picMk id="8" creationId="{CD360FFF-C1F7-49E0-2736-DFB30EB226AE}"/>
          </ac:picMkLst>
        </pc:picChg>
      </pc:sldChg>
      <pc:sldChg chg="add del">
        <pc:chgData name="Armand Debray" userId="0adf1f04c54674e6" providerId="LiveId" clId="{7FD5928F-3521-42E8-901D-86103C9C5DDC}" dt="2025-03-04T01:56:31.501" v="173"/>
        <pc:sldMkLst>
          <pc:docMk/>
          <pc:sldMk cId="341986132" sldId="33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F287EB-0C2B-400D-8899-83A146506A4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A729220-B175-4542-92DC-F1D269850323}">
      <dgm:prSet/>
      <dgm:spPr/>
      <dgm:t>
        <a:bodyPr/>
        <a:lstStyle/>
        <a:p>
          <a:r>
            <a:rPr lang="en-US"/>
            <a:t>Business Problem</a:t>
          </a:r>
        </a:p>
      </dgm:t>
    </dgm:pt>
    <dgm:pt modelId="{C19317A7-2CE9-40F5-B002-BB8C2B7DDAEF}" type="parTrans" cxnId="{20D28735-C77F-4BD8-99F0-B60C9C3360E6}">
      <dgm:prSet/>
      <dgm:spPr/>
      <dgm:t>
        <a:bodyPr/>
        <a:lstStyle/>
        <a:p>
          <a:endParaRPr lang="en-US"/>
        </a:p>
      </dgm:t>
    </dgm:pt>
    <dgm:pt modelId="{42A3CB4A-E524-4080-9DBC-953DEBB6D99F}" type="sibTrans" cxnId="{20D28735-C77F-4BD8-99F0-B60C9C3360E6}">
      <dgm:prSet/>
      <dgm:spPr/>
      <dgm:t>
        <a:bodyPr/>
        <a:lstStyle/>
        <a:p>
          <a:endParaRPr lang="en-US"/>
        </a:p>
      </dgm:t>
    </dgm:pt>
    <dgm:pt modelId="{29F2603B-7E81-42DE-9AF4-BB7B7ADF2DBA}">
      <dgm:prSet/>
      <dgm:spPr/>
      <dgm:t>
        <a:bodyPr/>
        <a:lstStyle/>
        <a:p>
          <a:r>
            <a:rPr lang="en-US"/>
            <a:t>Exploratory Data Analysis</a:t>
          </a:r>
        </a:p>
      </dgm:t>
    </dgm:pt>
    <dgm:pt modelId="{3307D1EF-29EE-40A6-B305-E9752DB71775}" type="parTrans" cxnId="{C2471A03-3B16-4E5E-AAB2-8E47097E060C}">
      <dgm:prSet/>
      <dgm:spPr/>
      <dgm:t>
        <a:bodyPr/>
        <a:lstStyle/>
        <a:p>
          <a:endParaRPr lang="en-US"/>
        </a:p>
      </dgm:t>
    </dgm:pt>
    <dgm:pt modelId="{4D2A7895-47B2-47DF-9BFB-C64EF29F1BB0}" type="sibTrans" cxnId="{C2471A03-3B16-4E5E-AAB2-8E47097E060C}">
      <dgm:prSet/>
      <dgm:spPr/>
      <dgm:t>
        <a:bodyPr/>
        <a:lstStyle/>
        <a:p>
          <a:endParaRPr lang="en-US"/>
        </a:p>
      </dgm:t>
    </dgm:pt>
    <dgm:pt modelId="{4B0303BA-D359-43ED-AE64-AC00DBA61B2C}">
      <dgm:prSet/>
      <dgm:spPr/>
      <dgm:t>
        <a:bodyPr/>
        <a:lstStyle/>
        <a:p>
          <a:r>
            <a:rPr lang="en-US"/>
            <a:t>Model Formation </a:t>
          </a:r>
        </a:p>
      </dgm:t>
    </dgm:pt>
    <dgm:pt modelId="{3D4A0C1C-9F36-4511-9799-DB7D3E9B237F}" type="parTrans" cxnId="{08D0A582-A414-44FE-826D-FC9199C9DE13}">
      <dgm:prSet/>
      <dgm:spPr/>
      <dgm:t>
        <a:bodyPr/>
        <a:lstStyle/>
        <a:p>
          <a:endParaRPr lang="en-US"/>
        </a:p>
      </dgm:t>
    </dgm:pt>
    <dgm:pt modelId="{0258F81B-1112-405A-9575-6D0B0CAFAECC}" type="sibTrans" cxnId="{08D0A582-A414-44FE-826D-FC9199C9DE13}">
      <dgm:prSet/>
      <dgm:spPr/>
      <dgm:t>
        <a:bodyPr/>
        <a:lstStyle/>
        <a:p>
          <a:endParaRPr lang="en-US"/>
        </a:p>
      </dgm:t>
    </dgm:pt>
    <dgm:pt modelId="{9B06BD46-59AA-4841-A57E-777AA2985B51}">
      <dgm:prSet/>
      <dgm:spPr/>
      <dgm:t>
        <a:bodyPr/>
        <a:lstStyle/>
        <a:p>
          <a:r>
            <a:rPr lang="en-US"/>
            <a:t>Business Insights</a:t>
          </a:r>
        </a:p>
      </dgm:t>
    </dgm:pt>
    <dgm:pt modelId="{99849A15-BDD7-4943-B9EF-0FFB9757CEDE}" type="parTrans" cxnId="{A6F0E497-4C44-4EE5-B6B1-D6E587654718}">
      <dgm:prSet/>
      <dgm:spPr/>
      <dgm:t>
        <a:bodyPr/>
        <a:lstStyle/>
        <a:p>
          <a:endParaRPr lang="en-US"/>
        </a:p>
      </dgm:t>
    </dgm:pt>
    <dgm:pt modelId="{7874FC3A-F439-4D8F-AD36-B35768C03900}" type="sibTrans" cxnId="{A6F0E497-4C44-4EE5-B6B1-D6E587654718}">
      <dgm:prSet/>
      <dgm:spPr/>
      <dgm:t>
        <a:bodyPr/>
        <a:lstStyle/>
        <a:p>
          <a:endParaRPr lang="en-US"/>
        </a:p>
      </dgm:t>
    </dgm:pt>
    <dgm:pt modelId="{92AD0616-EDD3-4E0B-AE2F-58F81251CCF7}" type="pres">
      <dgm:prSet presAssocID="{0CF287EB-0C2B-400D-8899-83A146506A4D}" presName="root" presStyleCnt="0">
        <dgm:presLayoutVars>
          <dgm:dir/>
          <dgm:resizeHandles val="exact"/>
        </dgm:presLayoutVars>
      </dgm:prSet>
      <dgm:spPr/>
    </dgm:pt>
    <dgm:pt modelId="{3DD25377-BF29-45C9-9888-9D3324686D32}" type="pres">
      <dgm:prSet presAssocID="{CA729220-B175-4542-92DC-F1D269850323}" presName="compNode" presStyleCnt="0"/>
      <dgm:spPr/>
    </dgm:pt>
    <dgm:pt modelId="{2CBF3553-3DB7-4A2A-B36C-A2B219BDE4FD}" type="pres">
      <dgm:prSet presAssocID="{CA729220-B175-4542-92DC-F1D269850323}" presName="bgRect" presStyleLbl="bgShp" presStyleIdx="0" presStyleCnt="4"/>
      <dgm:spPr/>
    </dgm:pt>
    <dgm:pt modelId="{3D45CD46-C431-4ACD-B539-FBFB1CB34486}" type="pres">
      <dgm:prSet presAssocID="{CA729220-B175-4542-92DC-F1D26985032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EF824FC-C768-452B-A60E-B5991E8C7FB9}" type="pres">
      <dgm:prSet presAssocID="{CA729220-B175-4542-92DC-F1D269850323}" presName="spaceRect" presStyleCnt="0"/>
      <dgm:spPr/>
    </dgm:pt>
    <dgm:pt modelId="{A3F291F7-9924-4F07-A6F4-856D9A691BDF}" type="pres">
      <dgm:prSet presAssocID="{CA729220-B175-4542-92DC-F1D269850323}" presName="parTx" presStyleLbl="revTx" presStyleIdx="0" presStyleCnt="4">
        <dgm:presLayoutVars>
          <dgm:chMax val="0"/>
          <dgm:chPref val="0"/>
        </dgm:presLayoutVars>
      </dgm:prSet>
      <dgm:spPr/>
    </dgm:pt>
    <dgm:pt modelId="{22C481A1-AC82-42A9-A3B7-A3B622BA8E18}" type="pres">
      <dgm:prSet presAssocID="{42A3CB4A-E524-4080-9DBC-953DEBB6D99F}" presName="sibTrans" presStyleCnt="0"/>
      <dgm:spPr/>
    </dgm:pt>
    <dgm:pt modelId="{2DF4806F-DBB3-4282-A8BF-1152028C0DC5}" type="pres">
      <dgm:prSet presAssocID="{29F2603B-7E81-42DE-9AF4-BB7B7ADF2DBA}" presName="compNode" presStyleCnt="0"/>
      <dgm:spPr/>
    </dgm:pt>
    <dgm:pt modelId="{DE721084-9693-42D7-9A16-0149BD14CECC}" type="pres">
      <dgm:prSet presAssocID="{29F2603B-7E81-42DE-9AF4-BB7B7ADF2DBA}" presName="bgRect" presStyleLbl="bgShp" presStyleIdx="1" presStyleCnt="4"/>
      <dgm:spPr/>
    </dgm:pt>
    <dgm:pt modelId="{90C2B5E5-4C88-4788-9496-B3D6D01B6A63}" type="pres">
      <dgm:prSet presAssocID="{29F2603B-7E81-42DE-9AF4-BB7B7ADF2D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22D2FC0-7B28-4FE2-B995-DCB4A0BA6D3F}" type="pres">
      <dgm:prSet presAssocID="{29F2603B-7E81-42DE-9AF4-BB7B7ADF2DBA}" presName="spaceRect" presStyleCnt="0"/>
      <dgm:spPr/>
    </dgm:pt>
    <dgm:pt modelId="{8B22E89C-9DDA-47FB-897F-8BD84C4A1930}" type="pres">
      <dgm:prSet presAssocID="{29F2603B-7E81-42DE-9AF4-BB7B7ADF2DBA}" presName="parTx" presStyleLbl="revTx" presStyleIdx="1" presStyleCnt="4">
        <dgm:presLayoutVars>
          <dgm:chMax val="0"/>
          <dgm:chPref val="0"/>
        </dgm:presLayoutVars>
      </dgm:prSet>
      <dgm:spPr/>
    </dgm:pt>
    <dgm:pt modelId="{56C836AD-69ED-428D-A5B4-04CD12031668}" type="pres">
      <dgm:prSet presAssocID="{4D2A7895-47B2-47DF-9BFB-C64EF29F1BB0}" presName="sibTrans" presStyleCnt="0"/>
      <dgm:spPr/>
    </dgm:pt>
    <dgm:pt modelId="{05C0EB40-8CAA-459E-B5DE-D462DF885EFE}" type="pres">
      <dgm:prSet presAssocID="{4B0303BA-D359-43ED-AE64-AC00DBA61B2C}" presName="compNode" presStyleCnt="0"/>
      <dgm:spPr/>
    </dgm:pt>
    <dgm:pt modelId="{8B7CCE62-3DE8-4D19-BE54-16E8F1F7EC75}" type="pres">
      <dgm:prSet presAssocID="{4B0303BA-D359-43ED-AE64-AC00DBA61B2C}" presName="bgRect" presStyleLbl="bgShp" presStyleIdx="2" presStyleCnt="4"/>
      <dgm:spPr/>
    </dgm:pt>
    <dgm:pt modelId="{63D9FB3D-2D08-40B0-8310-A8453DF8FC90}" type="pres">
      <dgm:prSet presAssocID="{4B0303BA-D359-43ED-AE64-AC00DBA61B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346EFA0-77C9-49C3-9433-8D1C1BE3C996}" type="pres">
      <dgm:prSet presAssocID="{4B0303BA-D359-43ED-AE64-AC00DBA61B2C}" presName="spaceRect" presStyleCnt="0"/>
      <dgm:spPr/>
    </dgm:pt>
    <dgm:pt modelId="{7C5D37C5-9030-4BDE-9BB2-D7346839C592}" type="pres">
      <dgm:prSet presAssocID="{4B0303BA-D359-43ED-AE64-AC00DBA61B2C}" presName="parTx" presStyleLbl="revTx" presStyleIdx="2" presStyleCnt="4">
        <dgm:presLayoutVars>
          <dgm:chMax val="0"/>
          <dgm:chPref val="0"/>
        </dgm:presLayoutVars>
      </dgm:prSet>
      <dgm:spPr/>
    </dgm:pt>
    <dgm:pt modelId="{6402C86C-E856-4535-BF9C-75821014E153}" type="pres">
      <dgm:prSet presAssocID="{0258F81B-1112-405A-9575-6D0B0CAFAECC}" presName="sibTrans" presStyleCnt="0"/>
      <dgm:spPr/>
    </dgm:pt>
    <dgm:pt modelId="{ADC13B18-FC8C-4153-84CD-C60C72C79032}" type="pres">
      <dgm:prSet presAssocID="{9B06BD46-59AA-4841-A57E-777AA2985B51}" presName="compNode" presStyleCnt="0"/>
      <dgm:spPr/>
    </dgm:pt>
    <dgm:pt modelId="{62144AFA-0983-4345-B43A-5C9FAFE8B4E3}" type="pres">
      <dgm:prSet presAssocID="{9B06BD46-59AA-4841-A57E-777AA2985B51}" presName="bgRect" presStyleLbl="bgShp" presStyleIdx="3" presStyleCnt="4"/>
      <dgm:spPr/>
    </dgm:pt>
    <dgm:pt modelId="{B11EDA8D-708F-48A1-A954-F279AA1EC86A}" type="pres">
      <dgm:prSet presAssocID="{9B06BD46-59AA-4841-A57E-777AA2985B5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1506A8CA-1405-44BD-B846-19F50F04AE33}" type="pres">
      <dgm:prSet presAssocID="{9B06BD46-59AA-4841-A57E-777AA2985B51}" presName="spaceRect" presStyleCnt="0"/>
      <dgm:spPr/>
    </dgm:pt>
    <dgm:pt modelId="{9CA04955-A716-459B-A6C3-1A461CBF199D}" type="pres">
      <dgm:prSet presAssocID="{9B06BD46-59AA-4841-A57E-777AA2985B5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0429401-F3D2-46C9-888C-5CC12812E493}" type="presOf" srcId="{4B0303BA-D359-43ED-AE64-AC00DBA61B2C}" destId="{7C5D37C5-9030-4BDE-9BB2-D7346839C592}" srcOrd="0" destOrd="0" presId="urn:microsoft.com/office/officeart/2018/2/layout/IconVerticalSolidList"/>
    <dgm:cxn modelId="{C2471A03-3B16-4E5E-AAB2-8E47097E060C}" srcId="{0CF287EB-0C2B-400D-8899-83A146506A4D}" destId="{29F2603B-7E81-42DE-9AF4-BB7B7ADF2DBA}" srcOrd="1" destOrd="0" parTransId="{3307D1EF-29EE-40A6-B305-E9752DB71775}" sibTransId="{4D2A7895-47B2-47DF-9BFB-C64EF29F1BB0}"/>
    <dgm:cxn modelId="{92AE7715-835F-4D96-8684-0B6F1E4DB566}" type="presOf" srcId="{9B06BD46-59AA-4841-A57E-777AA2985B51}" destId="{9CA04955-A716-459B-A6C3-1A461CBF199D}" srcOrd="0" destOrd="0" presId="urn:microsoft.com/office/officeart/2018/2/layout/IconVerticalSolidList"/>
    <dgm:cxn modelId="{20D28735-C77F-4BD8-99F0-B60C9C3360E6}" srcId="{0CF287EB-0C2B-400D-8899-83A146506A4D}" destId="{CA729220-B175-4542-92DC-F1D269850323}" srcOrd="0" destOrd="0" parTransId="{C19317A7-2CE9-40F5-B002-BB8C2B7DDAEF}" sibTransId="{42A3CB4A-E524-4080-9DBC-953DEBB6D99F}"/>
    <dgm:cxn modelId="{96FB9760-0F3F-4B84-B4B9-2497EBB202DF}" type="presOf" srcId="{0CF287EB-0C2B-400D-8899-83A146506A4D}" destId="{92AD0616-EDD3-4E0B-AE2F-58F81251CCF7}" srcOrd="0" destOrd="0" presId="urn:microsoft.com/office/officeart/2018/2/layout/IconVerticalSolidList"/>
    <dgm:cxn modelId="{5B198663-E8B9-427D-8AB6-CAE75FDD468F}" type="presOf" srcId="{29F2603B-7E81-42DE-9AF4-BB7B7ADF2DBA}" destId="{8B22E89C-9DDA-47FB-897F-8BD84C4A1930}" srcOrd="0" destOrd="0" presId="urn:microsoft.com/office/officeart/2018/2/layout/IconVerticalSolidList"/>
    <dgm:cxn modelId="{08D0A582-A414-44FE-826D-FC9199C9DE13}" srcId="{0CF287EB-0C2B-400D-8899-83A146506A4D}" destId="{4B0303BA-D359-43ED-AE64-AC00DBA61B2C}" srcOrd="2" destOrd="0" parTransId="{3D4A0C1C-9F36-4511-9799-DB7D3E9B237F}" sibTransId="{0258F81B-1112-405A-9575-6D0B0CAFAECC}"/>
    <dgm:cxn modelId="{A6F0E497-4C44-4EE5-B6B1-D6E587654718}" srcId="{0CF287EB-0C2B-400D-8899-83A146506A4D}" destId="{9B06BD46-59AA-4841-A57E-777AA2985B51}" srcOrd="3" destOrd="0" parTransId="{99849A15-BDD7-4943-B9EF-0FFB9757CEDE}" sibTransId="{7874FC3A-F439-4D8F-AD36-B35768C03900}"/>
    <dgm:cxn modelId="{52C8A99D-4DFF-46C6-8B11-9860CE4795E5}" type="presOf" srcId="{CA729220-B175-4542-92DC-F1D269850323}" destId="{A3F291F7-9924-4F07-A6F4-856D9A691BDF}" srcOrd="0" destOrd="0" presId="urn:microsoft.com/office/officeart/2018/2/layout/IconVerticalSolidList"/>
    <dgm:cxn modelId="{A1BC6398-B109-4C5D-A89D-0920178C9499}" type="presParOf" srcId="{92AD0616-EDD3-4E0B-AE2F-58F81251CCF7}" destId="{3DD25377-BF29-45C9-9888-9D3324686D32}" srcOrd="0" destOrd="0" presId="urn:microsoft.com/office/officeart/2018/2/layout/IconVerticalSolidList"/>
    <dgm:cxn modelId="{F4FB8E31-890A-4EEA-AFA3-51699886183A}" type="presParOf" srcId="{3DD25377-BF29-45C9-9888-9D3324686D32}" destId="{2CBF3553-3DB7-4A2A-B36C-A2B219BDE4FD}" srcOrd="0" destOrd="0" presId="urn:microsoft.com/office/officeart/2018/2/layout/IconVerticalSolidList"/>
    <dgm:cxn modelId="{FF582E76-522A-4E50-85D9-616A261D959E}" type="presParOf" srcId="{3DD25377-BF29-45C9-9888-9D3324686D32}" destId="{3D45CD46-C431-4ACD-B539-FBFB1CB34486}" srcOrd="1" destOrd="0" presId="urn:microsoft.com/office/officeart/2018/2/layout/IconVerticalSolidList"/>
    <dgm:cxn modelId="{CCDEDF37-7772-488D-BBB7-17C2DF282DE3}" type="presParOf" srcId="{3DD25377-BF29-45C9-9888-9D3324686D32}" destId="{2EF824FC-C768-452B-A60E-B5991E8C7FB9}" srcOrd="2" destOrd="0" presId="urn:microsoft.com/office/officeart/2018/2/layout/IconVerticalSolidList"/>
    <dgm:cxn modelId="{C91D069A-6FF4-4194-A1C5-B32803BCC797}" type="presParOf" srcId="{3DD25377-BF29-45C9-9888-9D3324686D32}" destId="{A3F291F7-9924-4F07-A6F4-856D9A691BDF}" srcOrd="3" destOrd="0" presId="urn:microsoft.com/office/officeart/2018/2/layout/IconVerticalSolidList"/>
    <dgm:cxn modelId="{C3F2B636-B03E-4441-9F20-55C4CBD7E856}" type="presParOf" srcId="{92AD0616-EDD3-4E0B-AE2F-58F81251CCF7}" destId="{22C481A1-AC82-42A9-A3B7-A3B622BA8E18}" srcOrd="1" destOrd="0" presId="urn:microsoft.com/office/officeart/2018/2/layout/IconVerticalSolidList"/>
    <dgm:cxn modelId="{BED1BFCA-3201-4774-9771-F2D7266C17D2}" type="presParOf" srcId="{92AD0616-EDD3-4E0B-AE2F-58F81251CCF7}" destId="{2DF4806F-DBB3-4282-A8BF-1152028C0DC5}" srcOrd="2" destOrd="0" presId="urn:microsoft.com/office/officeart/2018/2/layout/IconVerticalSolidList"/>
    <dgm:cxn modelId="{3ABD5919-7408-4B56-B7C0-6F1881C52668}" type="presParOf" srcId="{2DF4806F-DBB3-4282-A8BF-1152028C0DC5}" destId="{DE721084-9693-42D7-9A16-0149BD14CECC}" srcOrd="0" destOrd="0" presId="urn:microsoft.com/office/officeart/2018/2/layout/IconVerticalSolidList"/>
    <dgm:cxn modelId="{6A5A45CE-B5B6-4598-AEE7-C9737769E0F2}" type="presParOf" srcId="{2DF4806F-DBB3-4282-A8BF-1152028C0DC5}" destId="{90C2B5E5-4C88-4788-9496-B3D6D01B6A63}" srcOrd="1" destOrd="0" presId="urn:microsoft.com/office/officeart/2018/2/layout/IconVerticalSolidList"/>
    <dgm:cxn modelId="{445835E2-47C5-404E-8440-0E2EE5B1BD0F}" type="presParOf" srcId="{2DF4806F-DBB3-4282-A8BF-1152028C0DC5}" destId="{922D2FC0-7B28-4FE2-B995-DCB4A0BA6D3F}" srcOrd="2" destOrd="0" presId="urn:microsoft.com/office/officeart/2018/2/layout/IconVerticalSolidList"/>
    <dgm:cxn modelId="{3C5E9776-2D3D-4785-8B4F-34AF7B01DDC1}" type="presParOf" srcId="{2DF4806F-DBB3-4282-A8BF-1152028C0DC5}" destId="{8B22E89C-9DDA-47FB-897F-8BD84C4A1930}" srcOrd="3" destOrd="0" presId="urn:microsoft.com/office/officeart/2018/2/layout/IconVerticalSolidList"/>
    <dgm:cxn modelId="{0AE1032E-59B1-47C2-B2EB-10423CD382D2}" type="presParOf" srcId="{92AD0616-EDD3-4E0B-AE2F-58F81251CCF7}" destId="{56C836AD-69ED-428D-A5B4-04CD12031668}" srcOrd="3" destOrd="0" presId="urn:microsoft.com/office/officeart/2018/2/layout/IconVerticalSolidList"/>
    <dgm:cxn modelId="{7C406C6C-AD97-429C-8E91-14EEC66AD39E}" type="presParOf" srcId="{92AD0616-EDD3-4E0B-AE2F-58F81251CCF7}" destId="{05C0EB40-8CAA-459E-B5DE-D462DF885EFE}" srcOrd="4" destOrd="0" presId="urn:microsoft.com/office/officeart/2018/2/layout/IconVerticalSolidList"/>
    <dgm:cxn modelId="{AEE925AD-0461-4D5B-87C8-18156F4281BA}" type="presParOf" srcId="{05C0EB40-8CAA-459E-B5DE-D462DF885EFE}" destId="{8B7CCE62-3DE8-4D19-BE54-16E8F1F7EC75}" srcOrd="0" destOrd="0" presId="urn:microsoft.com/office/officeart/2018/2/layout/IconVerticalSolidList"/>
    <dgm:cxn modelId="{DD07D0D8-0ADA-4971-90BE-C41119B0A580}" type="presParOf" srcId="{05C0EB40-8CAA-459E-B5DE-D462DF885EFE}" destId="{63D9FB3D-2D08-40B0-8310-A8453DF8FC90}" srcOrd="1" destOrd="0" presId="urn:microsoft.com/office/officeart/2018/2/layout/IconVerticalSolidList"/>
    <dgm:cxn modelId="{A7E2B86E-0C60-45C8-A60F-4387233F76C7}" type="presParOf" srcId="{05C0EB40-8CAA-459E-B5DE-D462DF885EFE}" destId="{6346EFA0-77C9-49C3-9433-8D1C1BE3C996}" srcOrd="2" destOrd="0" presId="urn:microsoft.com/office/officeart/2018/2/layout/IconVerticalSolidList"/>
    <dgm:cxn modelId="{D1BF5F3C-4633-47E2-96FE-94E01A082925}" type="presParOf" srcId="{05C0EB40-8CAA-459E-B5DE-D462DF885EFE}" destId="{7C5D37C5-9030-4BDE-9BB2-D7346839C592}" srcOrd="3" destOrd="0" presId="urn:microsoft.com/office/officeart/2018/2/layout/IconVerticalSolidList"/>
    <dgm:cxn modelId="{89E79C04-7E7F-4753-BD5D-CD9B610851B7}" type="presParOf" srcId="{92AD0616-EDD3-4E0B-AE2F-58F81251CCF7}" destId="{6402C86C-E856-4535-BF9C-75821014E153}" srcOrd="5" destOrd="0" presId="urn:microsoft.com/office/officeart/2018/2/layout/IconVerticalSolidList"/>
    <dgm:cxn modelId="{308F3946-72D3-4EED-8C7A-2515E219C631}" type="presParOf" srcId="{92AD0616-EDD3-4E0B-AE2F-58F81251CCF7}" destId="{ADC13B18-FC8C-4153-84CD-C60C72C79032}" srcOrd="6" destOrd="0" presId="urn:microsoft.com/office/officeart/2018/2/layout/IconVerticalSolidList"/>
    <dgm:cxn modelId="{211D4E88-3F2E-451D-8752-326BEA8C1A65}" type="presParOf" srcId="{ADC13B18-FC8C-4153-84CD-C60C72C79032}" destId="{62144AFA-0983-4345-B43A-5C9FAFE8B4E3}" srcOrd="0" destOrd="0" presId="urn:microsoft.com/office/officeart/2018/2/layout/IconVerticalSolidList"/>
    <dgm:cxn modelId="{C1C7607A-9105-4E98-B620-2A81F30CA86C}" type="presParOf" srcId="{ADC13B18-FC8C-4153-84CD-C60C72C79032}" destId="{B11EDA8D-708F-48A1-A954-F279AA1EC86A}" srcOrd="1" destOrd="0" presId="urn:microsoft.com/office/officeart/2018/2/layout/IconVerticalSolidList"/>
    <dgm:cxn modelId="{DE6244F8-9CE6-40BB-812F-4525B6D1DA5E}" type="presParOf" srcId="{ADC13B18-FC8C-4153-84CD-C60C72C79032}" destId="{1506A8CA-1405-44BD-B846-19F50F04AE33}" srcOrd="2" destOrd="0" presId="urn:microsoft.com/office/officeart/2018/2/layout/IconVerticalSolidList"/>
    <dgm:cxn modelId="{2A5C7491-2284-41CD-A1D3-F931FF8B8925}" type="presParOf" srcId="{ADC13B18-FC8C-4153-84CD-C60C72C79032}" destId="{9CA04955-A716-459B-A6C3-1A461CBF19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367A37-6E92-4397-802E-4037B136642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87CD5D3-A127-4F6A-AA89-2AB8DDD7C61A}">
      <dgm:prSet/>
      <dgm:spPr/>
      <dgm:t>
        <a:bodyPr/>
        <a:lstStyle/>
        <a:p>
          <a:r>
            <a:rPr lang="en-US" b="0"/>
            <a:t>Many datasets were from </a:t>
          </a:r>
          <a:r>
            <a:rPr lang="en-US" b="1"/>
            <a:t>2013</a:t>
          </a:r>
          <a:r>
            <a:rPr lang="en-US" b="0"/>
            <a:t>, which limits the relevance of our forecasts. I wished the Air Force continued to release these statistical reports into 2025 however considering the sensitive nature of DOD operations I knew this would be a difficult topic to broach. </a:t>
          </a:r>
          <a:endParaRPr lang="en-US"/>
        </a:p>
      </dgm:t>
    </dgm:pt>
    <dgm:pt modelId="{3CAF19BC-AEC7-44C5-84D0-96CE8FEA7C1B}" type="parTrans" cxnId="{2CB4208D-5A26-4F8B-A0C6-E425847FED80}">
      <dgm:prSet/>
      <dgm:spPr/>
      <dgm:t>
        <a:bodyPr/>
        <a:lstStyle/>
        <a:p>
          <a:endParaRPr lang="en-US"/>
        </a:p>
      </dgm:t>
    </dgm:pt>
    <dgm:pt modelId="{26991816-D8EB-4B41-868C-CF8BA26E261E}" type="sibTrans" cxnId="{2CB4208D-5A26-4F8B-A0C6-E425847FED80}">
      <dgm:prSet/>
      <dgm:spPr/>
      <dgm:t>
        <a:bodyPr/>
        <a:lstStyle/>
        <a:p>
          <a:endParaRPr lang="en-US"/>
        </a:p>
      </dgm:t>
    </dgm:pt>
    <dgm:pt modelId="{D1E37936-6412-45CA-965C-4BCE28F56845}">
      <dgm:prSet/>
      <dgm:spPr/>
      <dgm:t>
        <a:bodyPr/>
        <a:lstStyle/>
        <a:p>
          <a:r>
            <a:rPr lang="en-US" b="1"/>
            <a:t>Solution</a:t>
          </a:r>
          <a:r>
            <a:rPr lang="en-US" b="0"/>
            <a:t>: Incorporating </a:t>
          </a:r>
          <a:r>
            <a:rPr lang="en-US" b="1"/>
            <a:t>real-time budget data</a:t>
          </a:r>
          <a:r>
            <a:rPr lang="en-US" b="0"/>
            <a:t> from the DoD could improve accuracy.</a:t>
          </a:r>
          <a:endParaRPr lang="en-US"/>
        </a:p>
      </dgm:t>
    </dgm:pt>
    <dgm:pt modelId="{ED361A7F-4C4B-4CCC-90F3-61E08EC0E971}" type="parTrans" cxnId="{2B0E3CE8-3DFD-42CC-A050-C2F9BD737B59}">
      <dgm:prSet/>
      <dgm:spPr/>
      <dgm:t>
        <a:bodyPr/>
        <a:lstStyle/>
        <a:p>
          <a:endParaRPr lang="en-US"/>
        </a:p>
      </dgm:t>
    </dgm:pt>
    <dgm:pt modelId="{EF014A72-2937-4F9E-85BC-61706457FC51}" type="sibTrans" cxnId="{2B0E3CE8-3DFD-42CC-A050-C2F9BD737B59}">
      <dgm:prSet/>
      <dgm:spPr/>
      <dgm:t>
        <a:bodyPr/>
        <a:lstStyle/>
        <a:p>
          <a:endParaRPr lang="en-US"/>
        </a:p>
      </dgm:t>
    </dgm:pt>
    <dgm:pt modelId="{B4C82157-BE4B-4822-9D48-135160C438BF}" type="pres">
      <dgm:prSet presAssocID="{4E367A37-6E92-4397-802E-4037B1366424}" presName="root" presStyleCnt="0">
        <dgm:presLayoutVars>
          <dgm:dir/>
          <dgm:resizeHandles val="exact"/>
        </dgm:presLayoutVars>
      </dgm:prSet>
      <dgm:spPr/>
    </dgm:pt>
    <dgm:pt modelId="{27E6A82B-43A7-4BE7-AB5C-EFCB0D0AB698}" type="pres">
      <dgm:prSet presAssocID="{F87CD5D3-A127-4F6A-AA89-2AB8DDD7C61A}" presName="compNode" presStyleCnt="0"/>
      <dgm:spPr/>
    </dgm:pt>
    <dgm:pt modelId="{49CCBC5F-28B4-47CC-85E4-4F396E14BBCE}" type="pres">
      <dgm:prSet presAssocID="{F87CD5D3-A127-4F6A-AA89-2AB8DDD7C61A}" presName="bgRect" presStyleLbl="bgShp" presStyleIdx="0" presStyleCnt="2"/>
      <dgm:spPr/>
    </dgm:pt>
    <dgm:pt modelId="{3F7BE273-099A-4FF7-827E-13A027582B31}" type="pres">
      <dgm:prSet presAssocID="{F87CD5D3-A127-4F6A-AA89-2AB8DDD7C61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1028359-F728-4D1D-A2FB-50517B03151D}" type="pres">
      <dgm:prSet presAssocID="{F87CD5D3-A127-4F6A-AA89-2AB8DDD7C61A}" presName="spaceRect" presStyleCnt="0"/>
      <dgm:spPr/>
    </dgm:pt>
    <dgm:pt modelId="{E501045D-5B04-4766-BC1D-DD194D5F14E6}" type="pres">
      <dgm:prSet presAssocID="{F87CD5D3-A127-4F6A-AA89-2AB8DDD7C61A}" presName="parTx" presStyleLbl="revTx" presStyleIdx="0" presStyleCnt="2">
        <dgm:presLayoutVars>
          <dgm:chMax val="0"/>
          <dgm:chPref val="0"/>
        </dgm:presLayoutVars>
      </dgm:prSet>
      <dgm:spPr/>
    </dgm:pt>
    <dgm:pt modelId="{50CE8269-E2E4-4DFB-A2BF-F2781EACFB9E}" type="pres">
      <dgm:prSet presAssocID="{26991816-D8EB-4B41-868C-CF8BA26E261E}" presName="sibTrans" presStyleCnt="0"/>
      <dgm:spPr/>
    </dgm:pt>
    <dgm:pt modelId="{69617FB0-72A9-40D5-9C55-16977118CEBC}" type="pres">
      <dgm:prSet presAssocID="{D1E37936-6412-45CA-965C-4BCE28F56845}" presName="compNode" presStyleCnt="0"/>
      <dgm:spPr/>
    </dgm:pt>
    <dgm:pt modelId="{FC74502F-9E41-437E-AAC7-8AA86B47A39D}" type="pres">
      <dgm:prSet presAssocID="{D1E37936-6412-45CA-965C-4BCE28F56845}" presName="bgRect" presStyleLbl="bgShp" presStyleIdx="1" presStyleCnt="2"/>
      <dgm:spPr/>
    </dgm:pt>
    <dgm:pt modelId="{B52B755D-22C1-41AE-95A4-9C69D1DE4C83}" type="pres">
      <dgm:prSet presAssocID="{D1E37936-6412-45CA-965C-4BCE28F5684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013BE810-39E7-4C0C-8FFD-6DBCD13DC7BB}" type="pres">
      <dgm:prSet presAssocID="{D1E37936-6412-45CA-965C-4BCE28F56845}" presName="spaceRect" presStyleCnt="0"/>
      <dgm:spPr/>
    </dgm:pt>
    <dgm:pt modelId="{4F5F6995-E860-498F-A269-0BBDCCCE889C}" type="pres">
      <dgm:prSet presAssocID="{D1E37936-6412-45CA-965C-4BCE28F5684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980CD27-7F8F-4881-AD0D-BD66EAAA0724}" type="presOf" srcId="{D1E37936-6412-45CA-965C-4BCE28F56845}" destId="{4F5F6995-E860-498F-A269-0BBDCCCE889C}" srcOrd="0" destOrd="0" presId="urn:microsoft.com/office/officeart/2018/2/layout/IconVerticalSolidList"/>
    <dgm:cxn modelId="{F8DC8872-831C-444C-A1AE-0232E098F32B}" type="presOf" srcId="{F87CD5D3-A127-4F6A-AA89-2AB8DDD7C61A}" destId="{E501045D-5B04-4766-BC1D-DD194D5F14E6}" srcOrd="0" destOrd="0" presId="urn:microsoft.com/office/officeart/2018/2/layout/IconVerticalSolidList"/>
    <dgm:cxn modelId="{2CB4208D-5A26-4F8B-A0C6-E425847FED80}" srcId="{4E367A37-6E92-4397-802E-4037B1366424}" destId="{F87CD5D3-A127-4F6A-AA89-2AB8DDD7C61A}" srcOrd="0" destOrd="0" parTransId="{3CAF19BC-AEC7-44C5-84D0-96CE8FEA7C1B}" sibTransId="{26991816-D8EB-4B41-868C-CF8BA26E261E}"/>
    <dgm:cxn modelId="{2B0E3CE8-3DFD-42CC-A050-C2F9BD737B59}" srcId="{4E367A37-6E92-4397-802E-4037B1366424}" destId="{D1E37936-6412-45CA-965C-4BCE28F56845}" srcOrd="1" destOrd="0" parTransId="{ED361A7F-4C4B-4CCC-90F3-61E08EC0E971}" sibTransId="{EF014A72-2937-4F9E-85BC-61706457FC51}"/>
    <dgm:cxn modelId="{5D580EFB-D57C-4448-8726-1D4A5D405B22}" type="presOf" srcId="{4E367A37-6E92-4397-802E-4037B1366424}" destId="{B4C82157-BE4B-4822-9D48-135160C438BF}" srcOrd="0" destOrd="0" presId="urn:microsoft.com/office/officeart/2018/2/layout/IconVerticalSolidList"/>
    <dgm:cxn modelId="{E76817C6-FF79-42C5-83C7-DE7F32B3D64E}" type="presParOf" srcId="{B4C82157-BE4B-4822-9D48-135160C438BF}" destId="{27E6A82B-43A7-4BE7-AB5C-EFCB0D0AB698}" srcOrd="0" destOrd="0" presId="urn:microsoft.com/office/officeart/2018/2/layout/IconVerticalSolidList"/>
    <dgm:cxn modelId="{9211BE49-34E7-4D78-95C2-395A06AC9343}" type="presParOf" srcId="{27E6A82B-43A7-4BE7-AB5C-EFCB0D0AB698}" destId="{49CCBC5F-28B4-47CC-85E4-4F396E14BBCE}" srcOrd="0" destOrd="0" presId="urn:microsoft.com/office/officeart/2018/2/layout/IconVerticalSolidList"/>
    <dgm:cxn modelId="{78602D42-E98F-4EAE-9920-D96D484E66A9}" type="presParOf" srcId="{27E6A82B-43A7-4BE7-AB5C-EFCB0D0AB698}" destId="{3F7BE273-099A-4FF7-827E-13A027582B31}" srcOrd="1" destOrd="0" presId="urn:microsoft.com/office/officeart/2018/2/layout/IconVerticalSolidList"/>
    <dgm:cxn modelId="{827591A1-ECF1-4945-AD98-3072FABE935D}" type="presParOf" srcId="{27E6A82B-43A7-4BE7-AB5C-EFCB0D0AB698}" destId="{E1028359-F728-4D1D-A2FB-50517B03151D}" srcOrd="2" destOrd="0" presId="urn:microsoft.com/office/officeart/2018/2/layout/IconVerticalSolidList"/>
    <dgm:cxn modelId="{F6F29FEA-64F9-4E10-B201-820AA60CF3F7}" type="presParOf" srcId="{27E6A82B-43A7-4BE7-AB5C-EFCB0D0AB698}" destId="{E501045D-5B04-4766-BC1D-DD194D5F14E6}" srcOrd="3" destOrd="0" presId="urn:microsoft.com/office/officeart/2018/2/layout/IconVerticalSolidList"/>
    <dgm:cxn modelId="{C49C063A-A9BF-43A2-B2FC-A16180452294}" type="presParOf" srcId="{B4C82157-BE4B-4822-9D48-135160C438BF}" destId="{50CE8269-E2E4-4DFB-A2BF-F2781EACFB9E}" srcOrd="1" destOrd="0" presId="urn:microsoft.com/office/officeart/2018/2/layout/IconVerticalSolidList"/>
    <dgm:cxn modelId="{577BB233-B83B-4AC6-B474-F357446AFE1B}" type="presParOf" srcId="{B4C82157-BE4B-4822-9D48-135160C438BF}" destId="{69617FB0-72A9-40D5-9C55-16977118CEBC}" srcOrd="2" destOrd="0" presId="urn:microsoft.com/office/officeart/2018/2/layout/IconVerticalSolidList"/>
    <dgm:cxn modelId="{EEED0227-10D9-4FB0-8F64-F4E8A06D637F}" type="presParOf" srcId="{69617FB0-72A9-40D5-9C55-16977118CEBC}" destId="{FC74502F-9E41-437E-AAC7-8AA86B47A39D}" srcOrd="0" destOrd="0" presId="urn:microsoft.com/office/officeart/2018/2/layout/IconVerticalSolidList"/>
    <dgm:cxn modelId="{A98235FE-F1E7-4C71-AF71-39FF1ED7A0D3}" type="presParOf" srcId="{69617FB0-72A9-40D5-9C55-16977118CEBC}" destId="{B52B755D-22C1-41AE-95A4-9C69D1DE4C83}" srcOrd="1" destOrd="0" presId="urn:microsoft.com/office/officeart/2018/2/layout/IconVerticalSolidList"/>
    <dgm:cxn modelId="{65353A32-9232-437C-9EAA-DB203DC15572}" type="presParOf" srcId="{69617FB0-72A9-40D5-9C55-16977118CEBC}" destId="{013BE810-39E7-4C0C-8FFD-6DBCD13DC7BB}" srcOrd="2" destOrd="0" presId="urn:microsoft.com/office/officeart/2018/2/layout/IconVerticalSolidList"/>
    <dgm:cxn modelId="{31F23366-D10F-48A4-94D0-6C8A55A5550E}" type="presParOf" srcId="{69617FB0-72A9-40D5-9C55-16977118CEBC}" destId="{4F5F6995-E860-498F-A269-0BBDCCCE88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F287EB-0C2B-400D-8899-83A146506A4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A729220-B175-4542-92DC-F1D269850323}">
      <dgm:prSet/>
      <dgm:spPr/>
      <dgm:t>
        <a:bodyPr/>
        <a:lstStyle/>
        <a:p>
          <a:r>
            <a:rPr lang="en-US"/>
            <a:t>Business Problem</a:t>
          </a:r>
        </a:p>
      </dgm:t>
    </dgm:pt>
    <dgm:pt modelId="{C19317A7-2CE9-40F5-B002-BB8C2B7DDAEF}" type="parTrans" cxnId="{20D28735-C77F-4BD8-99F0-B60C9C3360E6}">
      <dgm:prSet/>
      <dgm:spPr/>
      <dgm:t>
        <a:bodyPr/>
        <a:lstStyle/>
        <a:p>
          <a:endParaRPr lang="en-US"/>
        </a:p>
      </dgm:t>
    </dgm:pt>
    <dgm:pt modelId="{42A3CB4A-E524-4080-9DBC-953DEBB6D99F}" type="sibTrans" cxnId="{20D28735-C77F-4BD8-99F0-B60C9C3360E6}">
      <dgm:prSet/>
      <dgm:spPr/>
      <dgm:t>
        <a:bodyPr/>
        <a:lstStyle/>
        <a:p>
          <a:endParaRPr lang="en-US"/>
        </a:p>
      </dgm:t>
    </dgm:pt>
    <dgm:pt modelId="{29F2603B-7E81-42DE-9AF4-BB7B7ADF2DBA}">
      <dgm:prSet/>
      <dgm:spPr/>
      <dgm:t>
        <a:bodyPr/>
        <a:lstStyle/>
        <a:p>
          <a:r>
            <a:rPr lang="en-US"/>
            <a:t>Exploratory Data Analysis</a:t>
          </a:r>
        </a:p>
      </dgm:t>
    </dgm:pt>
    <dgm:pt modelId="{3307D1EF-29EE-40A6-B305-E9752DB71775}" type="parTrans" cxnId="{C2471A03-3B16-4E5E-AAB2-8E47097E060C}">
      <dgm:prSet/>
      <dgm:spPr/>
      <dgm:t>
        <a:bodyPr/>
        <a:lstStyle/>
        <a:p>
          <a:endParaRPr lang="en-US"/>
        </a:p>
      </dgm:t>
    </dgm:pt>
    <dgm:pt modelId="{4D2A7895-47B2-47DF-9BFB-C64EF29F1BB0}" type="sibTrans" cxnId="{C2471A03-3B16-4E5E-AAB2-8E47097E060C}">
      <dgm:prSet/>
      <dgm:spPr/>
      <dgm:t>
        <a:bodyPr/>
        <a:lstStyle/>
        <a:p>
          <a:endParaRPr lang="en-US"/>
        </a:p>
      </dgm:t>
    </dgm:pt>
    <dgm:pt modelId="{4B0303BA-D359-43ED-AE64-AC00DBA61B2C}">
      <dgm:prSet/>
      <dgm:spPr/>
      <dgm:t>
        <a:bodyPr/>
        <a:lstStyle/>
        <a:p>
          <a:r>
            <a:rPr lang="en-US"/>
            <a:t>Model Formation </a:t>
          </a:r>
        </a:p>
      </dgm:t>
    </dgm:pt>
    <dgm:pt modelId="{3D4A0C1C-9F36-4511-9799-DB7D3E9B237F}" type="parTrans" cxnId="{08D0A582-A414-44FE-826D-FC9199C9DE13}">
      <dgm:prSet/>
      <dgm:spPr/>
      <dgm:t>
        <a:bodyPr/>
        <a:lstStyle/>
        <a:p>
          <a:endParaRPr lang="en-US"/>
        </a:p>
      </dgm:t>
    </dgm:pt>
    <dgm:pt modelId="{0258F81B-1112-405A-9575-6D0B0CAFAECC}" type="sibTrans" cxnId="{08D0A582-A414-44FE-826D-FC9199C9DE13}">
      <dgm:prSet/>
      <dgm:spPr/>
      <dgm:t>
        <a:bodyPr/>
        <a:lstStyle/>
        <a:p>
          <a:endParaRPr lang="en-US"/>
        </a:p>
      </dgm:t>
    </dgm:pt>
    <dgm:pt modelId="{9B06BD46-59AA-4841-A57E-777AA2985B51}">
      <dgm:prSet/>
      <dgm:spPr/>
      <dgm:t>
        <a:bodyPr/>
        <a:lstStyle/>
        <a:p>
          <a:r>
            <a:rPr lang="en-US"/>
            <a:t>Business Insights</a:t>
          </a:r>
        </a:p>
      </dgm:t>
    </dgm:pt>
    <dgm:pt modelId="{99849A15-BDD7-4943-B9EF-0FFB9757CEDE}" type="parTrans" cxnId="{A6F0E497-4C44-4EE5-B6B1-D6E587654718}">
      <dgm:prSet/>
      <dgm:spPr/>
      <dgm:t>
        <a:bodyPr/>
        <a:lstStyle/>
        <a:p>
          <a:endParaRPr lang="en-US"/>
        </a:p>
      </dgm:t>
    </dgm:pt>
    <dgm:pt modelId="{7874FC3A-F439-4D8F-AD36-B35768C03900}" type="sibTrans" cxnId="{A6F0E497-4C44-4EE5-B6B1-D6E587654718}">
      <dgm:prSet/>
      <dgm:spPr/>
      <dgm:t>
        <a:bodyPr/>
        <a:lstStyle/>
        <a:p>
          <a:endParaRPr lang="en-US"/>
        </a:p>
      </dgm:t>
    </dgm:pt>
    <dgm:pt modelId="{92AD0616-EDD3-4E0B-AE2F-58F81251CCF7}" type="pres">
      <dgm:prSet presAssocID="{0CF287EB-0C2B-400D-8899-83A146506A4D}" presName="root" presStyleCnt="0">
        <dgm:presLayoutVars>
          <dgm:dir/>
          <dgm:resizeHandles val="exact"/>
        </dgm:presLayoutVars>
      </dgm:prSet>
      <dgm:spPr/>
    </dgm:pt>
    <dgm:pt modelId="{3DD25377-BF29-45C9-9888-9D3324686D32}" type="pres">
      <dgm:prSet presAssocID="{CA729220-B175-4542-92DC-F1D269850323}" presName="compNode" presStyleCnt="0"/>
      <dgm:spPr/>
    </dgm:pt>
    <dgm:pt modelId="{2CBF3553-3DB7-4A2A-B36C-A2B219BDE4FD}" type="pres">
      <dgm:prSet presAssocID="{CA729220-B175-4542-92DC-F1D269850323}" presName="bgRect" presStyleLbl="bgShp" presStyleIdx="0" presStyleCnt="4"/>
      <dgm:spPr/>
    </dgm:pt>
    <dgm:pt modelId="{3D45CD46-C431-4ACD-B539-FBFB1CB34486}" type="pres">
      <dgm:prSet presAssocID="{CA729220-B175-4542-92DC-F1D26985032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EF824FC-C768-452B-A60E-B5991E8C7FB9}" type="pres">
      <dgm:prSet presAssocID="{CA729220-B175-4542-92DC-F1D269850323}" presName="spaceRect" presStyleCnt="0"/>
      <dgm:spPr/>
    </dgm:pt>
    <dgm:pt modelId="{A3F291F7-9924-4F07-A6F4-856D9A691BDF}" type="pres">
      <dgm:prSet presAssocID="{CA729220-B175-4542-92DC-F1D269850323}" presName="parTx" presStyleLbl="revTx" presStyleIdx="0" presStyleCnt="4">
        <dgm:presLayoutVars>
          <dgm:chMax val="0"/>
          <dgm:chPref val="0"/>
        </dgm:presLayoutVars>
      </dgm:prSet>
      <dgm:spPr/>
    </dgm:pt>
    <dgm:pt modelId="{22C481A1-AC82-42A9-A3B7-A3B622BA8E18}" type="pres">
      <dgm:prSet presAssocID="{42A3CB4A-E524-4080-9DBC-953DEBB6D99F}" presName="sibTrans" presStyleCnt="0"/>
      <dgm:spPr/>
    </dgm:pt>
    <dgm:pt modelId="{2DF4806F-DBB3-4282-A8BF-1152028C0DC5}" type="pres">
      <dgm:prSet presAssocID="{29F2603B-7E81-42DE-9AF4-BB7B7ADF2DBA}" presName="compNode" presStyleCnt="0"/>
      <dgm:spPr/>
    </dgm:pt>
    <dgm:pt modelId="{DE721084-9693-42D7-9A16-0149BD14CECC}" type="pres">
      <dgm:prSet presAssocID="{29F2603B-7E81-42DE-9AF4-BB7B7ADF2DBA}" presName="bgRect" presStyleLbl="bgShp" presStyleIdx="1" presStyleCnt="4"/>
      <dgm:spPr/>
    </dgm:pt>
    <dgm:pt modelId="{90C2B5E5-4C88-4788-9496-B3D6D01B6A63}" type="pres">
      <dgm:prSet presAssocID="{29F2603B-7E81-42DE-9AF4-BB7B7ADF2DB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22D2FC0-7B28-4FE2-B995-DCB4A0BA6D3F}" type="pres">
      <dgm:prSet presAssocID="{29F2603B-7E81-42DE-9AF4-BB7B7ADF2DBA}" presName="spaceRect" presStyleCnt="0"/>
      <dgm:spPr/>
    </dgm:pt>
    <dgm:pt modelId="{8B22E89C-9DDA-47FB-897F-8BD84C4A1930}" type="pres">
      <dgm:prSet presAssocID="{29F2603B-7E81-42DE-9AF4-BB7B7ADF2DBA}" presName="parTx" presStyleLbl="revTx" presStyleIdx="1" presStyleCnt="4">
        <dgm:presLayoutVars>
          <dgm:chMax val="0"/>
          <dgm:chPref val="0"/>
        </dgm:presLayoutVars>
      </dgm:prSet>
      <dgm:spPr/>
    </dgm:pt>
    <dgm:pt modelId="{56C836AD-69ED-428D-A5B4-04CD12031668}" type="pres">
      <dgm:prSet presAssocID="{4D2A7895-47B2-47DF-9BFB-C64EF29F1BB0}" presName="sibTrans" presStyleCnt="0"/>
      <dgm:spPr/>
    </dgm:pt>
    <dgm:pt modelId="{05C0EB40-8CAA-459E-B5DE-D462DF885EFE}" type="pres">
      <dgm:prSet presAssocID="{4B0303BA-D359-43ED-AE64-AC00DBA61B2C}" presName="compNode" presStyleCnt="0"/>
      <dgm:spPr/>
    </dgm:pt>
    <dgm:pt modelId="{8B7CCE62-3DE8-4D19-BE54-16E8F1F7EC75}" type="pres">
      <dgm:prSet presAssocID="{4B0303BA-D359-43ED-AE64-AC00DBA61B2C}" presName="bgRect" presStyleLbl="bgShp" presStyleIdx="2" presStyleCnt="4"/>
      <dgm:spPr/>
    </dgm:pt>
    <dgm:pt modelId="{63D9FB3D-2D08-40B0-8310-A8453DF8FC90}" type="pres">
      <dgm:prSet presAssocID="{4B0303BA-D359-43ED-AE64-AC00DBA61B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346EFA0-77C9-49C3-9433-8D1C1BE3C996}" type="pres">
      <dgm:prSet presAssocID="{4B0303BA-D359-43ED-AE64-AC00DBA61B2C}" presName="spaceRect" presStyleCnt="0"/>
      <dgm:spPr/>
    </dgm:pt>
    <dgm:pt modelId="{7C5D37C5-9030-4BDE-9BB2-D7346839C592}" type="pres">
      <dgm:prSet presAssocID="{4B0303BA-D359-43ED-AE64-AC00DBA61B2C}" presName="parTx" presStyleLbl="revTx" presStyleIdx="2" presStyleCnt="4">
        <dgm:presLayoutVars>
          <dgm:chMax val="0"/>
          <dgm:chPref val="0"/>
        </dgm:presLayoutVars>
      </dgm:prSet>
      <dgm:spPr/>
    </dgm:pt>
    <dgm:pt modelId="{6402C86C-E856-4535-BF9C-75821014E153}" type="pres">
      <dgm:prSet presAssocID="{0258F81B-1112-405A-9575-6D0B0CAFAECC}" presName="sibTrans" presStyleCnt="0"/>
      <dgm:spPr/>
    </dgm:pt>
    <dgm:pt modelId="{ADC13B18-FC8C-4153-84CD-C60C72C79032}" type="pres">
      <dgm:prSet presAssocID="{9B06BD46-59AA-4841-A57E-777AA2985B51}" presName="compNode" presStyleCnt="0"/>
      <dgm:spPr/>
    </dgm:pt>
    <dgm:pt modelId="{62144AFA-0983-4345-B43A-5C9FAFE8B4E3}" type="pres">
      <dgm:prSet presAssocID="{9B06BD46-59AA-4841-A57E-777AA2985B51}" presName="bgRect" presStyleLbl="bgShp" presStyleIdx="3" presStyleCnt="4"/>
      <dgm:spPr/>
    </dgm:pt>
    <dgm:pt modelId="{B11EDA8D-708F-48A1-A954-F279AA1EC86A}" type="pres">
      <dgm:prSet presAssocID="{9B06BD46-59AA-4841-A57E-777AA2985B5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1506A8CA-1405-44BD-B846-19F50F04AE33}" type="pres">
      <dgm:prSet presAssocID="{9B06BD46-59AA-4841-A57E-777AA2985B51}" presName="spaceRect" presStyleCnt="0"/>
      <dgm:spPr/>
    </dgm:pt>
    <dgm:pt modelId="{9CA04955-A716-459B-A6C3-1A461CBF199D}" type="pres">
      <dgm:prSet presAssocID="{9B06BD46-59AA-4841-A57E-777AA2985B5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0429401-F3D2-46C9-888C-5CC12812E493}" type="presOf" srcId="{4B0303BA-D359-43ED-AE64-AC00DBA61B2C}" destId="{7C5D37C5-9030-4BDE-9BB2-D7346839C592}" srcOrd="0" destOrd="0" presId="urn:microsoft.com/office/officeart/2018/2/layout/IconVerticalSolidList"/>
    <dgm:cxn modelId="{C2471A03-3B16-4E5E-AAB2-8E47097E060C}" srcId="{0CF287EB-0C2B-400D-8899-83A146506A4D}" destId="{29F2603B-7E81-42DE-9AF4-BB7B7ADF2DBA}" srcOrd="1" destOrd="0" parTransId="{3307D1EF-29EE-40A6-B305-E9752DB71775}" sibTransId="{4D2A7895-47B2-47DF-9BFB-C64EF29F1BB0}"/>
    <dgm:cxn modelId="{92AE7715-835F-4D96-8684-0B6F1E4DB566}" type="presOf" srcId="{9B06BD46-59AA-4841-A57E-777AA2985B51}" destId="{9CA04955-A716-459B-A6C3-1A461CBF199D}" srcOrd="0" destOrd="0" presId="urn:microsoft.com/office/officeart/2018/2/layout/IconVerticalSolidList"/>
    <dgm:cxn modelId="{20D28735-C77F-4BD8-99F0-B60C9C3360E6}" srcId="{0CF287EB-0C2B-400D-8899-83A146506A4D}" destId="{CA729220-B175-4542-92DC-F1D269850323}" srcOrd="0" destOrd="0" parTransId="{C19317A7-2CE9-40F5-B002-BB8C2B7DDAEF}" sibTransId="{42A3CB4A-E524-4080-9DBC-953DEBB6D99F}"/>
    <dgm:cxn modelId="{96FB9760-0F3F-4B84-B4B9-2497EBB202DF}" type="presOf" srcId="{0CF287EB-0C2B-400D-8899-83A146506A4D}" destId="{92AD0616-EDD3-4E0B-AE2F-58F81251CCF7}" srcOrd="0" destOrd="0" presId="urn:microsoft.com/office/officeart/2018/2/layout/IconVerticalSolidList"/>
    <dgm:cxn modelId="{5B198663-E8B9-427D-8AB6-CAE75FDD468F}" type="presOf" srcId="{29F2603B-7E81-42DE-9AF4-BB7B7ADF2DBA}" destId="{8B22E89C-9DDA-47FB-897F-8BD84C4A1930}" srcOrd="0" destOrd="0" presId="urn:microsoft.com/office/officeart/2018/2/layout/IconVerticalSolidList"/>
    <dgm:cxn modelId="{08D0A582-A414-44FE-826D-FC9199C9DE13}" srcId="{0CF287EB-0C2B-400D-8899-83A146506A4D}" destId="{4B0303BA-D359-43ED-AE64-AC00DBA61B2C}" srcOrd="2" destOrd="0" parTransId="{3D4A0C1C-9F36-4511-9799-DB7D3E9B237F}" sibTransId="{0258F81B-1112-405A-9575-6D0B0CAFAECC}"/>
    <dgm:cxn modelId="{A6F0E497-4C44-4EE5-B6B1-D6E587654718}" srcId="{0CF287EB-0C2B-400D-8899-83A146506A4D}" destId="{9B06BD46-59AA-4841-A57E-777AA2985B51}" srcOrd="3" destOrd="0" parTransId="{99849A15-BDD7-4943-B9EF-0FFB9757CEDE}" sibTransId="{7874FC3A-F439-4D8F-AD36-B35768C03900}"/>
    <dgm:cxn modelId="{52C8A99D-4DFF-46C6-8B11-9860CE4795E5}" type="presOf" srcId="{CA729220-B175-4542-92DC-F1D269850323}" destId="{A3F291F7-9924-4F07-A6F4-856D9A691BDF}" srcOrd="0" destOrd="0" presId="urn:microsoft.com/office/officeart/2018/2/layout/IconVerticalSolidList"/>
    <dgm:cxn modelId="{A1BC6398-B109-4C5D-A89D-0920178C9499}" type="presParOf" srcId="{92AD0616-EDD3-4E0B-AE2F-58F81251CCF7}" destId="{3DD25377-BF29-45C9-9888-9D3324686D32}" srcOrd="0" destOrd="0" presId="urn:microsoft.com/office/officeart/2018/2/layout/IconVerticalSolidList"/>
    <dgm:cxn modelId="{F4FB8E31-890A-4EEA-AFA3-51699886183A}" type="presParOf" srcId="{3DD25377-BF29-45C9-9888-9D3324686D32}" destId="{2CBF3553-3DB7-4A2A-B36C-A2B219BDE4FD}" srcOrd="0" destOrd="0" presId="urn:microsoft.com/office/officeart/2018/2/layout/IconVerticalSolidList"/>
    <dgm:cxn modelId="{FF582E76-522A-4E50-85D9-616A261D959E}" type="presParOf" srcId="{3DD25377-BF29-45C9-9888-9D3324686D32}" destId="{3D45CD46-C431-4ACD-B539-FBFB1CB34486}" srcOrd="1" destOrd="0" presId="urn:microsoft.com/office/officeart/2018/2/layout/IconVerticalSolidList"/>
    <dgm:cxn modelId="{CCDEDF37-7772-488D-BBB7-17C2DF282DE3}" type="presParOf" srcId="{3DD25377-BF29-45C9-9888-9D3324686D32}" destId="{2EF824FC-C768-452B-A60E-B5991E8C7FB9}" srcOrd="2" destOrd="0" presId="urn:microsoft.com/office/officeart/2018/2/layout/IconVerticalSolidList"/>
    <dgm:cxn modelId="{C91D069A-6FF4-4194-A1C5-B32803BCC797}" type="presParOf" srcId="{3DD25377-BF29-45C9-9888-9D3324686D32}" destId="{A3F291F7-9924-4F07-A6F4-856D9A691BDF}" srcOrd="3" destOrd="0" presId="urn:microsoft.com/office/officeart/2018/2/layout/IconVerticalSolidList"/>
    <dgm:cxn modelId="{C3F2B636-B03E-4441-9F20-55C4CBD7E856}" type="presParOf" srcId="{92AD0616-EDD3-4E0B-AE2F-58F81251CCF7}" destId="{22C481A1-AC82-42A9-A3B7-A3B622BA8E18}" srcOrd="1" destOrd="0" presId="urn:microsoft.com/office/officeart/2018/2/layout/IconVerticalSolidList"/>
    <dgm:cxn modelId="{BED1BFCA-3201-4774-9771-F2D7266C17D2}" type="presParOf" srcId="{92AD0616-EDD3-4E0B-AE2F-58F81251CCF7}" destId="{2DF4806F-DBB3-4282-A8BF-1152028C0DC5}" srcOrd="2" destOrd="0" presId="urn:microsoft.com/office/officeart/2018/2/layout/IconVerticalSolidList"/>
    <dgm:cxn modelId="{3ABD5919-7408-4B56-B7C0-6F1881C52668}" type="presParOf" srcId="{2DF4806F-DBB3-4282-A8BF-1152028C0DC5}" destId="{DE721084-9693-42D7-9A16-0149BD14CECC}" srcOrd="0" destOrd="0" presId="urn:microsoft.com/office/officeart/2018/2/layout/IconVerticalSolidList"/>
    <dgm:cxn modelId="{6A5A45CE-B5B6-4598-AEE7-C9737769E0F2}" type="presParOf" srcId="{2DF4806F-DBB3-4282-A8BF-1152028C0DC5}" destId="{90C2B5E5-4C88-4788-9496-B3D6D01B6A63}" srcOrd="1" destOrd="0" presId="urn:microsoft.com/office/officeart/2018/2/layout/IconVerticalSolidList"/>
    <dgm:cxn modelId="{445835E2-47C5-404E-8440-0E2EE5B1BD0F}" type="presParOf" srcId="{2DF4806F-DBB3-4282-A8BF-1152028C0DC5}" destId="{922D2FC0-7B28-4FE2-B995-DCB4A0BA6D3F}" srcOrd="2" destOrd="0" presId="urn:microsoft.com/office/officeart/2018/2/layout/IconVerticalSolidList"/>
    <dgm:cxn modelId="{3C5E9776-2D3D-4785-8B4F-34AF7B01DDC1}" type="presParOf" srcId="{2DF4806F-DBB3-4282-A8BF-1152028C0DC5}" destId="{8B22E89C-9DDA-47FB-897F-8BD84C4A1930}" srcOrd="3" destOrd="0" presId="urn:microsoft.com/office/officeart/2018/2/layout/IconVerticalSolidList"/>
    <dgm:cxn modelId="{0AE1032E-59B1-47C2-B2EB-10423CD382D2}" type="presParOf" srcId="{92AD0616-EDD3-4E0B-AE2F-58F81251CCF7}" destId="{56C836AD-69ED-428D-A5B4-04CD12031668}" srcOrd="3" destOrd="0" presId="urn:microsoft.com/office/officeart/2018/2/layout/IconVerticalSolidList"/>
    <dgm:cxn modelId="{7C406C6C-AD97-429C-8E91-14EEC66AD39E}" type="presParOf" srcId="{92AD0616-EDD3-4E0B-AE2F-58F81251CCF7}" destId="{05C0EB40-8CAA-459E-B5DE-D462DF885EFE}" srcOrd="4" destOrd="0" presId="urn:microsoft.com/office/officeart/2018/2/layout/IconVerticalSolidList"/>
    <dgm:cxn modelId="{AEE925AD-0461-4D5B-87C8-18156F4281BA}" type="presParOf" srcId="{05C0EB40-8CAA-459E-B5DE-D462DF885EFE}" destId="{8B7CCE62-3DE8-4D19-BE54-16E8F1F7EC75}" srcOrd="0" destOrd="0" presId="urn:microsoft.com/office/officeart/2018/2/layout/IconVerticalSolidList"/>
    <dgm:cxn modelId="{DD07D0D8-0ADA-4971-90BE-C41119B0A580}" type="presParOf" srcId="{05C0EB40-8CAA-459E-B5DE-D462DF885EFE}" destId="{63D9FB3D-2D08-40B0-8310-A8453DF8FC90}" srcOrd="1" destOrd="0" presId="urn:microsoft.com/office/officeart/2018/2/layout/IconVerticalSolidList"/>
    <dgm:cxn modelId="{A7E2B86E-0C60-45C8-A60F-4387233F76C7}" type="presParOf" srcId="{05C0EB40-8CAA-459E-B5DE-D462DF885EFE}" destId="{6346EFA0-77C9-49C3-9433-8D1C1BE3C996}" srcOrd="2" destOrd="0" presId="urn:microsoft.com/office/officeart/2018/2/layout/IconVerticalSolidList"/>
    <dgm:cxn modelId="{D1BF5F3C-4633-47E2-96FE-94E01A082925}" type="presParOf" srcId="{05C0EB40-8CAA-459E-B5DE-D462DF885EFE}" destId="{7C5D37C5-9030-4BDE-9BB2-D7346839C592}" srcOrd="3" destOrd="0" presId="urn:microsoft.com/office/officeart/2018/2/layout/IconVerticalSolidList"/>
    <dgm:cxn modelId="{89E79C04-7E7F-4753-BD5D-CD9B610851B7}" type="presParOf" srcId="{92AD0616-EDD3-4E0B-AE2F-58F81251CCF7}" destId="{6402C86C-E856-4535-BF9C-75821014E153}" srcOrd="5" destOrd="0" presId="urn:microsoft.com/office/officeart/2018/2/layout/IconVerticalSolidList"/>
    <dgm:cxn modelId="{308F3946-72D3-4EED-8C7A-2515E219C631}" type="presParOf" srcId="{92AD0616-EDD3-4E0B-AE2F-58F81251CCF7}" destId="{ADC13B18-FC8C-4153-84CD-C60C72C79032}" srcOrd="6" destOrd="0" presId="urn:microsoft.com/office/officeart/2018/2/layout/IconVerticalSolidList"/>
    <dgm:cxn modelId="{211D4E88-3F2E-451D-8752-326BEA8C1A65}" type="presParOf" srcId="{ADC13B18-FC8C-4153-84CD-C60C72C79032}" destId="{62144AFA-0983-4345-B43A-5C9FAFE8B4E3}" srcOrd="0" destOrd="0" presId="urn:microsoft.com/office/officeart/2018/2/layout/IconVerticalSolidList"/>
    <dgm:cxn modelId="{C1C7607A-9105-4E98-B620-2A81F30CA86C}" type="presParOf" srcId="{ADC13B18-FC8C-4153-84CD-C60C72C79032}" destId="{B11EDA8D-708F-48A1-A954-F279AA1EC86A}" srcOrd="1" destOrd="0" presId="urn:microsoft.com/office/officeart/2018/2/layout/IconVerticalSolidList"/>
    <dgm:cxn modelId="{DE6244F8-9CE6-40BB-812F-4525B6D1DA5E}" type="presParOf" srcId="{ADC13B18-FC8C-4153-84CD-C60C72C79032}" destId="{1506A8CA-1405-44BD-B846-19F50F04AE33}" srcOrd="2" destOrd="0" presId="urn:microsoft.com/office/officeart/2018/2/layout/IconVerticalSolidList"/>
    <dgm:cxn modelId="{2A5C7491-2284-41CD-A1D3-F931FF8B8925}" type="presParOf" srcId="{ADC13B18-FC8C-4153-84CD-C60C72C79032}" destId="{9CA04955-A716-459B-A6C3-1A461CBF19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F3553-3DB7-4A2A-B36C-A2B219BDE4FD}">
      <dsp:nvSpPr>
        <dsp:cNvPr id="0" name=""/>
        <dsp:cNvSpPr/>
      </dsp:nvSpPr>
      <dsp:spPr>
        <a:xfrm>
          <a:off x="0" y="1631"/>
          <a:ext cx="10354052" cy="8270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5CD46-C431-4ACD-B539-FBFB1CB34486}">
      <dsp:nvSpPr>
        <dsp:cNvPr id="0" name=""/>
        <dsp:cNvSpPr/>
      </dsp:nvSpPr>
      <dsp:spPr>
        <a:xfrm>
          <a:off x="250193" y="187726"/>
          <a:ext cx="454897" cy="4548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F291F7-9924-4F07-A6F4-856D9A691BDF}">
      <dsp:nvSpPr>
        <dsp:cNvPr id="0" name=""/>
        <dsp:cNvSpPr/>
      </dsp:nvSpPr>
      <dsp:spPr>
        <a:xfrm>
          <a:off x="955283" y="1631"/>
          <a:ext cx="9398768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Business Problem</a:t>
          </a:r>
        </a:p>
      </dsp:txBody>
      <dsp:txXfrm>
        <a:off x="955283" y="1631"/>
        <a:ext cx="9398768" cy="827085"/>
      </dsp:txXfrm>
    </dsp:sp>
    <dsp:sp modelId="{DE721084-9693-42D7-9A16-0149BD14CECC}">
      <dsp:nvSpPr>
        <dsp:cNvPr id="0" name=""/>
        <dsp:cNvSpPr/>
      </dsp:nvSpPr>
      <dsp:spPr>
        <a:xfrm>
          <a:off x="0" y="1035488"/>
          <a:ext cx="10354052" cy="8270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2B5E5-4C88-4788-9496-B3D6D01B6A63}">
      <dsp:nvSpPr>
        <dsp:cNvPr id="0" name=""/>
        <dsp:cNvSpPr/>
      </dsp:nvSpPr>
      <dsp:spPr>
        <a:xfrm>
          <a:off x="250193" y="1221583"/>
          <a:ext cx="454897" cy="4548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2E89C-9DDA-47FB-897F-8BD84C4A1930}">
      <dsp:nvSpPr>
        <dsp:cNvPr id="0" name=""/>
        <dsp:cNvSpPr/>
      </dsp:nvSpPr>
      <dsp:spPr>
        <a:xfrm>
          <a:off x="955283" y="1035488"/>
          <a:ext cx="9398768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Exploratory Data Analysis</a:t>
          </a:r>
        </a:p>
      </dsp:txBody>
      <dsp:txXfrm>
        <a:off x="955283" y="1035488"/>
        <a:ext cx="9398768" cy="827085"/>
      </dsp:txXfrm>
    </dsp:sp>
    <dsp:sp modelId="{8B7CCE62-3DE8-4D19-BE54-16E8F1F7EC75}">
      <dsp:nvSpPr>
        <dsp:cNvPr id="0" name=""/>
        <dsp:cNvSpPr/>
      </dsp:nvSpPr>
      <dsp:spPr>
        <a:xfrm>
          <a:off x="0" y="2069345"/>
          <a:ext cx="10354052" cy="8270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D9FB3D-2D08-40B0-8310-A8453DF8FC90}">
      <dsp:nvSpPr>
        <dsp:cNvPr id="0" name=""/>
        <dsp:cNvSpPr/>
      </dsp:nvSpPr>
      <dsp:spPr>
        <a:xfrm>
          <a:off x="250193" y="2255439"/>
          <a:ext cx="454897" cy="4548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D37C5-9030-4BDE-9BB2-D7346839C592}">
      <dsp:nvSpPr>
        <dsp:cNvPr id="0" name=""/>
        <dsp:cNvSpPr/>
      </dsp:nvSpPr>
      <dsp:spPr>
        <a:xfrm>
          <a:off x="955283" y="2069345"/>
          <a:ext cx="9398768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Model Formation </a:t>
          </a:r>
        </a:p>
      </dsp:txBody>
      <dsp:txXfrm>
        <a:off x="955283" y="2069345"/>
        <a:ext cx="9398768" cy="827085"/>
      </dsp:txXfrm>
    </dsp:sp>
    <dsp:sp modelId="{62144AFA-0983-4345-B43A-5C9FAFE8B4E3}">
      <dsp:nvSpPr>
        <dsp:cNvPr id="0" name=""/>
        <dsp:cNvSpPr/>
      </dsp:nvSpPr>
      <dsp:spPr>
        <a:xfrm>
          <a:off x="0" y="3103202"/>
          <a:ext cx="10354052" cy="8270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EDA8D-708F-48A1-A954-F279AA1EC86A}">
      <dsp:nvSpPr>
        <dsp:cNvPr id="0" name=""/>
        <dsp:cNvSpPr/>
      </dsp:nvSpPr>
      <dsp:spPr>
        <a:xfrm>
          <a:off x="250193" y="3289296"/>
          <a:ext cx="454897" cy="4548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04955-A716-459B-A6C3-1A461CBF199D}">
      <dsp:nvSpPr>
        <dsp:cNvPr id="0" name=""/>
        <dsp:cNvSpPr/>
      </dsp:nvSpPr>
      <dsp:spPr>
        <a:xfrm>
          <a:off x="955283" y="3103202"/>
          <a:ext cx="9398768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Business Insights</a:t>
          </a:r>
        </a:p>
      </dsp:txBody>
      <dsp:txXfrm>
        <a:off x="955283" y="3103202"/>
        <a:ext cx="9398768" cy="8270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CCBC5F-28B4-47CC-85E4-4F396E14BBCE}">
      <dsp:nvSpPr>
        <dsp:cNvPr id="0" name=""/>
        <dsp:cNvSpPr/>
      </dsp:nvSpPr>
      <dsp:spPr>
        <a:xfrm>
          <a:off x="0" y="638936"/>
          <a:ext cx="10354052" cy="117957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7BE273-099A-4FF7-827E-13A027582B31}">
      <dsp:nvSpPr>
        <dsp:cNvPr id="0" name=""/>
        <dsp:cNvSpPr/>
      </dsp:nvSpPr>
      <dsp:spPr>
        <a:xfrm>
          <a:off x="356821" y="904341"/>
          <a:ext cx="648766" cy="6487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1045D-5B04-4766-BC1D-DD194D5F14E6}">
      <dsp:nvSpPr>
        <dsp:cNvPr id="0" name=""/>
        <dsp:cNvSpPr/>
      </dsp:nvSpPr>
      <dsp:spPr>
        <a:xfrm>
          <a:off x="1362410" y="638936"/>
          <a:ext cx="8991641" cy="1179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838" tIns="124838" rIns="124838" bIns="12483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Many datasets were from </a:t>
          </a:r>
          <a:r>
            <a:rPr lang="en-US" sz="1800" b="1" kern="1200"/>
            <a:t>2013</a:t>
          </a:r>
          <a:r>
            <a:rPr lang="en-US" sz="1800" b="0" kern="1200"/>
            <a:t>, which limits the relevance of our forecasts. I wished the Air Force continued to release these statistical reports into 2025 however considering the sensitive nature of DOD operations I knew this would be a difficult topic to broach. </a:t>
          </a:r>
          <a:endParaRPr lang="en-US" sz="1800" kern="1200"/>
        </a:p>
      </dsp:txBody>
      <dsp:txXfrm>
        <a:off x="1362410" y="638936"/>
        <a:ext cx="8991641" cy="1179576"/>
      </dsp:txXfrm>
    </dsp:sp>
    <dsp:sp modelId="{FC74502F-9E41-437E-AAC7-8AA86B47A39D}">
      <dsp:nvSpPr>
        <dsp:cNvPr id="0" name=""/>
        <dsp:cNvSpPr/>
      </dsp:nvSpPr>
      <dsp:spPr>
        <a:xfrm>
          <a:off x="0" y="2113407"/>
          <a:ext cx="10354052" cy="117957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B755D-22C1-41AE-95A4-9C69D1DE4C83}">
      <dsp:nvSpPr>
        <dsp:cNvPr id="0" name=""/>
        <dsp:cNvSpPr/>
      </dsp:nvSpPr>
      <dsp:spPr>
        <a:xfrm>
          <a:off x="356821" y="2378811"/>
          <a:ext cx="648766" cy="6487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F6995-E860-498F-A269-0BBDCCCE889C}">
      <dsp:nvSpPr>
        <dsp:cNvPr id="0" name=""/>
        <dsp:cNvSpPr/>
      </dsp:nvSpPr>
      <dsp:spPr>
        <a:xfrm>
          <a:off x="1362410" y="2113407"/>
          <a:ext cx="8991641" cy="1179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838" tIns="124838" rIns="124838" bIns="12483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Solution</a:t>
          </a:r>
          <a:r>
            <a:rPr lang="en-US" sz="1800" b="0" kern="1200"/>
            <a:t>: Incorporating </a:t>
          </a:r>
          <a:r>
            <a:rPr lang="en-US" sz="1800" b="1" kern="1200"/>
            <a:t>real-time budget data</a:t>
          </a:r>
          <a:r>
            <a:rPr lang="en-US" sz="1800" b="0" kern="1200"/>
            <a:t> from the DoD could improve accuracy.</a:t>
          </a:r>
          <a:endParaRPr lang="en-US" sz="1800" kern="1200"/>
        </a:p>
      </dsp:txBody>
      <dsp:txXfrm>
        <a:off x="1362410" y="2113407"/>
        <a:ext cx="8991641" cy="11795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F3553-3DB7-4A2A-B36C-A2B219BDE4FD}">
      <dsp:nvSpPr>
        <dsp:cNvPr id="0" name=""/>
        <dsp:cNvSpPr/>
      </dsp:nvSpPr>
      <dsp:spPr>
        <a:xfrm>
          <a:off x="0" y="1631"/>
          <a:ext cx="10354052" cy="8270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5CD46-C431-4ACD-B539-FBFB1CB34486}">
      <dsp:nvSpPr>
        <dsp:cNvPr id="0" name=""/>
        <dsp:cNvSpPr/>
      </dsp:nvSpPr>
      <dsp:spPr>
        <a:xfrm>
          <a:off x="250193" y="187726"/>
          <a:ext cx="454897" cy="4548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F291F7-9924-4F07-A6F4-856D9A691BDF}">
      <dsp:nvSpPr>
        <dsp:cNvPr id="0" name=""/>
        <dsp:cNvSpPr/>
      </dsp:nvSpPr>
      <dsp:spPr>
        <a:xfrm>
          <a:off x="955283" y="1631"/>
          <a:ext cx="9398768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Business Problem</a:t>
          </a:r>
        </a:p>
      </dsp:txBody>
      <dsp:txXfrm>
        <a:off x="955283" y="1631"/>
        <a:ext cx="9398768" cy="827085"/>
      </dsp:txXfrm>
    </dsp:sp>
    <dsp:sp modelId="{DE721084-9693-42D7-9A16-0149BD14CECC}">
      <dsp:nvSpPr>
        <dsp:cNvPr id="0" name=""/>
        <dsp:cNvSpPr/>
      </dsp:nvSpPr>
      <dsp:spPr>
        <a:xfrm>
          <a:off x="0" y="1035488"/>
          <a:ext cx="10354052" cy="8270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2B5E5-4C88-4788-9496-B3D6D01B6A63}">
      <dsp:nvSpPr>
        <dsp:cNvPr id="0" name=""/>
        <dsp:cNvSpPr/>
      </dsp:nvSpPr>
      <dsp:spPr>
        <a:xfrm>
          <a:off x="250193" y="1221583"/>
          <a:ext cx="454897" cy="4548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2E89C-9DDA-47FB-897F-8BD84C4A1930}">
      <dsp:nvSpPr>
        <dsp:cNvPr id="0" name=""/>
        <dsp:cNvSpPr/>
      </dsp:nvSpPr>
      <dsp:spPr>
        <a:xfrm>
          <a:off x="955283" y="1035488"/>
          <a:ext cx="9398768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Exploratory Data Analysis</a:t>
          </a:r>
        </a:p>
      </dsp:txBody>
      <dsp:txXfrm>
        <a:off x="955283" y="1035488"/>
        <a:ext cx="9398768" cy="827085"/>
      </dsp:txXfrm>
    </dsp:sp>
    <dsp:sp modelId="{8B7CCE62-3DE8-4D19-BE54-16E8F1F7EC75}">
      <dsp:nvSpPr>
        <dsp:cNvPr id="0" name=""/>
        <dsp:cNvSpPr/>
      </dsp:nvSpPr>
      <dsp:spPr>
        <a:xfrm>
          <a:off x="0" y="2069345"/>
          <a:ext cx="10354052" cy="8270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D9FB3D-2D08-40B0-8310-A8453DF8FC90}">
      <dsp:nvSpPr>
        <dsp:cNvPr id="0" name=""/>
        <dsp:cNvSpPr/>
      </dsp:nvSpPr>
      <dsp:spPr>
        <a:xfrm>
          <a:off x="250193" y="2255439"/>
          <a:ext cx="454897" cy="4548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5D37C5-9030-4BDE-9BB2-D7346839C592}">
      <dsp:nvSpPr>
        <dsp:cNvPr id="0" name=""/>
        <dsp:cNvSpPr/>
      </dsp:nvSpPr>
      <dsp:spPr>
        <a:xfrm>
          <a:off x="955283" y="2069345"/>
          <a:ext cx="9398768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Model Formation </a:t>
          </a:r>
        </a:p>
      </dsp:txBody>
      <dsp:txXfrm>
        <a:off x="955283" y="2069345"/>
        <a:ext cx="9398768" cy="827085"/>
      </dsp:txXfrm>
    </dsp:sp>
    <dsp:sp modelId="{62144AFA-0983-4345-B43A-5C9FAFE8B4E3}">
      <dsp:nvSpPr>
        <dsp:cNvPr id="0" name=""/>
        <dsp:cNvSpPr/>
      </dsp:nvSpPr>
      <dsp:spPr>
        <a:xfrm>
          <a:off x="0" y="3103202"/>
          <a:ext cx="10354052" cy="82708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EDA8D-708F-48A1-A954-F279AA1EC86A}">
      <dsp:nvSpPr>
        <dsp:cNvPr id="0" name=""/>
        <dsp:cNvSpPr/>
      </dsp:nvSpPr>
      <dsp:spPr>
        <a:xfrm>
          <a:off x="250193" y="3289296"/>
          <a:ext cx="454897" cy="4548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04955-A716-459B-A6C3-1A461CBF199D}">
      <dsp:nvSpPr>
        <dsp:cNvPr id="0" name=""/>
        <dsp:cNvSpPr/>
      </dsp:nvSpPr>
      <dsp:spPr>
        <a:xfrm>
          <a:off x="955283" y="3103202"/>
          <a:ext cx="9398768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Business Insights</a:t>
          </a:r>
        </a:p>
      </dsp:txBody>
      <dsp:txXfrm>
        <a:off x="955283" y="3103202"/>
        <a:ext cx="9398768" cy="8270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3/3/2025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3/3/2025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22DAF-078B-C123-974F-3A74B5258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F2C6EF-F71F-640C-341B-E7EFBAEE9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1913CF-1F94-2617-9154-4AC5F7ED5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38F84-37E7-B311-DD0B-938F74742E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2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A6479-C1C5-E0DC-371A-1318B8640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84B389-F407-0122-3C6C-7DD30737B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8E4F4E-39E5-B104-987B-64735939F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424EF-EEA1-921F-DCE3-3CCD2C58E8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362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39940-ACD9-6A46-FC36-69B06D4C0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06B94-7C47-0267-75A2-2E41CA358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44AF49-FBCC-CE99-31E3-5E315A6FE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C5F33-D06B-C53E-8FE5-1307D5965F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492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CE096-BF2A-A38C-D79C-7510E4FBF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3A082-37F0-D2C7-3D75-60E057618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CCCC4-71EA-158B-CA14-4E19D96EF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87EE2-5D52-C4A5-A5DC-447492969E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49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A99A0-FF83-BD0D-D2CB-E2AED8510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338AEF-643E-5C5A-9E76-F2BEF0B10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69217F-69E2-1C32-A063-ADD3C5357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FE2A9-8145-9D3F-9DEC-4386D0F21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27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1B6E4-27EF-A3DD-ABF2-ED2B534C4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00A53-14FE-450F-214C-B10D6D1DCC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339FA2-2D66-3728-BEDF-E7703CA71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2A301-F7A1-707D-7129-32C2518174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81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857D9-D23E-8AE8-C2B4-35C795E9D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BC093C-B4C2-8520-F633-5EA8DB226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3CAA59-257A-C105-DD3A-A2DC6ED55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CBA1D-A18D-E293-FC68-E2C4A6581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81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4F1C9-A302-37F0-3FB5-2DA9F0E97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816467-D3AF-576D-3C61-DAF7627CD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6CD32C-21D2-31CA-7309-488AE0F8FD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20D47-3194-15B1-3EEC-3C5F926B5E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814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>
            <a:normAutofit/>
          </a:bodyPr>
          <a:lstStyle/>
          <a:p>
            <a:r>
              <a:rPr lang="en-US" sz="4000" dirty="0"/>
              <a:t>MGMT 59000:</a:t>
            </a:r>
            <a:br>
              <a:rPr lang="en-US" sz="4000" dirty="0"/>
            </a:br>
            <a:r>
              <a:rPr lang="en-US" sz="4000" dirty="0"/>
              <a:t>air force budget insights extraction</a:t>
            </a:r>
            <a:br>
              <a:rPr lang="en-US" sz="4000" dirty="0"/>
            </a:br>
            <a:br>
              <a:rPr lang="en-US" sz="4000" dirty="0"/>
            </a:br>
            <a:r>
              <a:rPr lang="en-US" sz="3000" i="1" dirty="0"/>
              <a:t>Armand Debray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/>
          <a:p>
            <a:r>
              <a:rPr lang="en-US" dirty="0"/>
              <a:t>BUSINESS INSIGHTS</a:t>
            </a:r>
          </a:p>
        </p:txBody>
      </p:sp>
      <p:pic>
        <p:nvPicPr>
          <p:cNvPr id="8" name="Picture 7" descr="A collage of a person in military uniform&#10;&#10;AI-generated content may be incorrect.">
            <a:extLst>
              <a:ext uri="{FF2B5EF4-FFF2-40B4-BE49-F238E27FC236}">
                <a16:creationId xmlns:a16="http://schemas.microsoft.com/office/drawing/2014/main" id="{C398D077-0DB2-1B72-91AC-1C9E9D49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667" r="-1" b="-1"/>
          <a:stretch/>
        </p:blipFill>
        <p:spPr>
          <a:xfrm>
            <a:off x="20" y="10"/>
            <a:ext cx="6095980" cy="685799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/>
          <a:p>
            <a:r>
              <a:rPr lang="en-US" noProof="1"/>
              <a:t>What can be fixed?</a:t>
            </a:r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 anchor="ctr">
            <a:normAutofit/>
          </a:bodyPr>
          <a:lstStyle/>
          <a:p>
            <a:r>
              <a:rPr lang="en-US" dirty="0"/>
              <a:t>Pay Strategy for retention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/>
          <a:p>
            <a:r>
              <a:rPr lang="en-US" sz="1900">
                <a:effectLst/>
              </a:rPr>
              <a:t>The </a:t>
            </a:r>
            <a:r>
              <a:rPr lang="en-US" sz="1900" b="1">
                <a:effectLst/>
              </a:rPr>
              <a:t>military pay model</a:t>
            </a:r>
            <a:r>
              <a:rPr lang="en-US" sz="1900">
                <a:effectLst/>
              </a:rPr>
              <a:t> highlights that significant pay raises only occur after </a:t>
            </a:r>
            <a:r>
              <a:rPr lang="en-US" sz="1900" b="1">
                <a:effectLst/>
              </a:rPr>
              <a:t>10 years of service</a:t>
            </a:r>
            <a:r>
              <a:rPr lang="en-US" sz="1900">
                <a:effectLst/>
              </a:rPr>
              <a:t>. </a:t>
            </a:r>
          </a:p>
          <a:p>
            <a:r>
              <a:rPr lang="en-US" sz="1900">
                <a:effectLst/>
              </a:rPr>
              <a:t>This is an issue within the military and has been for a long time. </a:t>
            </a:r>
          </a:p>
          <a:p>
            <a:pPr lvl="1"/>
            <a:r>
              <a:rPr lang="en-US" sz="1900">
                <a:effectLst/>
              </a:rPr>
              <a:t>Matter-of-fact, rebuilding pay grades and ways to effectively recompense military members has been a challenge for decades.</a:t>
            </a:r>
          </a:p>
          <a:p>
            <a:r>
              <a:rPr lang="en-US" sz="1900" b="1">
                <a:effectLst/>
              </a:rPr>
              <a:t>Recommendation</a:t>
            </a:r>
            <a:r>
              <a:rPr lang="en-US" sz="1900">
                <a:effectLst/>
              </a:rPr>
              <a:t>: A more </a:t>
            </a:r>
            <a:r>
              <a:rPr lang="en-US" sz="1900" b="1">
                <a:effectLst/>
              </a:rPr>
              <a:t>gradual pay increase</a:t>
            </a:r>
            <a:r>
              <a:rPr lang="en-US" sz="1900">
                <a:effectLst/>
              </a:rPr>
              <a:t> earlier in service could improve </a:t>
            </a:r>
            <a:r>
              <a:rPr lang="en-US" sz="1900" b="1">
                <a:effectLst/>
              </a:rPr>
              <a:t>recruitment &amp; retention</a:t>
            </a:r>
            <a:r>
              <a:rPr lang="en-US" sz="1900">
                <a:effectLst/>
              </a:rPr>
              <a:t> efforts. </a:t>
            </a:r>
            <a:endParaRPr lang="en-US" sz="1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8" name="Picture 7" descr="A rocket launching from a launch pad&#10;&#10;AI-generated content may be incorrect.">
            <a:extLst>
              <a:ext uri="{FF2B5EF4-FFF2-40B4-BE49-F238E27FC236}">
                <a16:creationId xmlns:a16="http://schemas.microsoft.com/office/drawing/2014/main" id="{CD26812E-06D8-9592-FA4A-6571FE741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213"/>
          <a:stretch/>
        </p:blipFill>
        <p:spPr>
          <a:xfrm>
            <a:off x="6076950" y="10"/>
            <a:ext cx="6115050" cy="686887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0A124-D2FB-2232-A821-342EA2678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983CC-A09E-40F2-55C6-541C1A3D4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 anchor="ctr">
            <a:normAutofit/>
          </a:bodyPr>
          <a:lstStyle/>
          <a:p>
            <a:r>
              <a:rPr lang="en-US" dirty="0"/>
              <a:t>DATA DRIVEN BUDGET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90F69-C7D3-B7BE-34C3-1AAB2D5025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/>
          <a:p>
            <a:r>
              <a:rPr lang="en-US" sz="1900" kern="100" dirty="0">
                <a:effectLst/>
              </a:rPr>
              <a:t>Clustering analysis confirms that budget spending is highly correlated across </a:t>
            </a:r>
            <a:r>
              <a:rPr lang="en-US" sz="1900" b="1" kern="100" dirty="0">
                <a:effectLst/>
              </a:rPr>
              <a:t>different</a:t>
            </a:r>
          </a:p>
          <a:p>
            <a:r>
              <a:rPr lang="en-US" sz="1900" b="1" kern="100" dirty="0">
                <a:effectLst/>
              </a:rPr>
              <a:t>Recommendation</a:t>
            </a:r>
            <a:r>
              <a:rPr lang="en-US" sz="1900" kern="100" dirty="0">
                <a:effectLst/>
              </a:rPr>
              <a:t>: Future </a:t>
            </a:r>
            <a:r>
              <a:rPr lang="en-US" sz="1900" b="1" kern="100" dirty="0">
                <a:effectLst/>
              </a:rPr>
              <a:t>Air Force budget requests</a:t>
            </a:r>
            <a:r>
              <a:rPr lang="en-US" sz="1900" kern="100" dirty="0">
                <a:effectLst/>
              </a:rPr>
              <a:t> should consider proportional adjustments based on </a:t>
            </a:r>
            <a:r>
              <a:rPr lang="en-US" sz="1900" b="1" kern="100" dirty="0">
                <a:effectLst/>
              </a:rPr>
              <a:t>historical patterns &amp; projected needs</a:t>
            </a:r>
            <a:r>
              <a:rPr lang="en-US" sz="1900" kern="100" dirty="0">
                <a:effectLst/>
              </a:rPr>
              <a:t> rather than arbitrary increases.</a:t>
            </a:r>
          </a:p>
          <a:p>
            <a:r>
              <a:rPr lang="en-US" sz="1900" kern="100" dirty="0"/>
              <a:t>FUN FACT: </a:t>
            </a:r>
            <a:r>
              <a:rPr lang="en-US" sz="1900" kern="100" dirty="0">
                <a:effectLst/>
              </a:rPr>
              <a:t>This is reflected more in modern FY 2025 congressional budget requests, with the Air Force now having the largest budget due to huge aircraft programs. </a:t>
            </a:r>
          </a:p>
          <a:p>
            <a:endParaRPr lang="en-US" sz="19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C9A48-FF24-A9CF-FB2B-D629EB210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9" name="Picture 8" descr="A group of people in uniform&#10;&#10;AI-generated content may be incorrect.">
            <a:extLst>
              <a:ext uri="{FF2B5EF4-FFF2-40B4-BE49-F238E27FC236}">
                <a16:creationId xmlns:a16="http://schemas.microsoft.com/office/drawing/2014/main" id="{076D3B23-A878-E402-AD3B-6F7D9CBD4F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10979"/>
          <a:stretch/>
        </p:blipFill>
        <p:spPr>
          <a:xfrm>
            <a:off x="6076950" y="10"/>
            <a:ext cx="6115050" cy="686887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675503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C67E6-34EF-1F4F-5C35-ED405D9D1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395DA-FBF5-8C42-9E2A-E9D24204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/>
          <a:p>
            <a:r>
              <a:rPr lang="en-US" dirty="0"/>
              <a:t>USING MODELS TO FORECAST MILITARY NEEDS</a:t>
            </a:r>
          </a:p>
        </p:txBody>
      </p:sp>
      <p:pic>
        <p:nvPicPr>
          <p:cNvPr id="6" name="Picture 5" descr="A group of soldiers holding guns&#10;&#10;AI-generated content may be incorrect.">
            <a:extLst>
              <a:ext uri="{FF2B5EF4-FFF2-40B4-BE49-F238E27FC236}">
                <a16:creationId xmlns:a16="http://schemas.microsoft.com/office/drawing/2014/main" id="{B2B29714-08DC-EAB7-1FCA-3C40FD2DC0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51" r="32937" b="-1"/>
          <a:stretch/>
        </p:blipFill>
        <p:spPr>
          <a:xfrm>
            <a:off x="20" y="-10160"/>
            <a:ext cx="60959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7F8E-D536-FCD5-3F21-CA82A68A47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/>
          <a:p>
            <a:pPr marL="342900" marR="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kern="100">
                <a:effectLst/>
              </a:rPr>
              <a:t>Predictive models indicate a potential </a:t>
            </a:r>
            <a:r>
              <a:rPr lang="en-US" sz="1700" b="1" kern="100">
                <a:effectLst/>
              </a:rPr>
              <a:t>future personnel decline</a:t>
            </a:r>
            <a:r>
              <a:rPr lang="en-US" sz="1700" kern="100">
                <a:effectLst/>
              </a:rPr>
              <a:t> while spending </a:t>
            </a:r>
            <a:r>
              <a:rPr lang="en-US" sz="1700" b="1" kern="100">
                <a:effectLst/>
              </a:rPr>
              <a:t>continues to rise</a:t>
            </a:r>
            <a:r>
              <a:rPr lang="en-US" sz="1700" kern="100">
                <a:effectLst/>
              </a:rPr>
              <a:t>.</a:t>
            </a:r>
          </a:p>
          <a:p>
            <a:pPr marL="342900" marR="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700" b="1" kern="100">
                <a:effectLst/>
              </a:rPr>
              <a:t>Recommendation</a:t>
            </a:r>
            <a:r>
              <a:rPr lang="en-US" sz="1700" kern="100">
                <a:effectLst/>
              </a:rPr>
              <a:t>: Decision-makers should </a:t>
            </a:r>
            <a:r>
              <a:rPr lang="en-US" sz="1700" b="1" kern="100">
                <a:effectLst/>
              </a:rPr>
              <a:t>investigate efficiency improvements</a:t>
            </a:r>
            <a:r>
              <a:rPr lang="en-US" sz="1700" kern="100">
                <a:effectLst/>
              </a:rPr>
              <a:t>, such as </a:t>
            </a:r>
            <a:r>
              <a:rPr lang="en-US" sz="1700" b="1" kern="100">
                <a:effectLst/>
              </a:rPr>
              <a:t>automated systems &amp; training programs</a:t>
            </a:r>
            <a:r>
              <a:rPr lang="en-US" sz="1700" kern="100">
                <a:effectLst/>
              </a:rPr>
              <a:t>, to offset personnel shortages without inflating costs.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AA2A7DE8-97B6-3F17-1408-295892D798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11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AF544-9684-0A86-B59C-E42648C81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FB9B2-185D-562A-8DEA-4E2BDAB3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/>
          <a:p>
            <a:r>
              <a:rPr lang="en-US" dirty="0"/>
              <a:t>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FDB88-7458-DECF-CA68-E7DDC7211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1"/>
              <a:t>What to fix?</a:t>
            </a:r>
          </a:p>
        </p:txBody>
      </p:sp>
    </p:spTree>
    <p:extLst>
      <p:ext uri="{BB962C8B-B14F-4D97-AF65-F5344CB8AC3E}">
        <p14:creationId xmlns:p14="http://schemas.microsoft.com/office/powerpoint/2010/main" val="3304496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E0CDB-C817-7FB1-B19D-0ADC48C24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7EED-C8E0-A631-7398-F32B28278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 anchor="ctr">
            <a:normAutofit/>
          </a:bodyPr>
          <a:lstStyle/>
          <a:p>
            <a:r>
              <a:rPr lang="en-US" dirty="0"/>
              <a:t>DATA QUALITY AND UPDATES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8200D-DB01-3DFB-9978-F9BA87103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A6DCCE9-F292-2915-B601-6BAFC5F5E5FD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555086556"/>
              </p:ext>
            </p:extLst>
          </p:nvPr>
        </p:nvGraphicFramePr>
        <p:xfrm>
          <a:off x="923545" y="2009775"/>
          <a:ext cx="10354052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6305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11400-8FDA-C8DA-8040-05B7F3D77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176F-AAE2-1AE0-AD6D-2B1F88AC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>
                <a:latin typeface="+mj-lt"/>
                <a:ea typeface="+mj-ea"/>
                <a:cs typeface="+mj-cs"/>
              </a:rPr>
              <a:t>More advanced prediction + Automated ml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76C0B6-5CF7-1982-8740-8C04F2F71ED8}"/>
              </a:ext>
            </a:extLst>
          </p:cNvPr>
          <p:cNvSpPr txBox="1">
            <a:spLocks/>
          </p:cNvSpPr>
          <p:nvPr/>
        </p:nvSpPr>
        <p:spPr>
          <a:xfrm>
            <a:off x="914399" y="2022250"/>
            <a:ext cx="3310129" cy="37471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700" b="1" dirty="0">
                <a:effectLst/>
              </a:rPr>
              <a:t>Polynomial regression </a:t>
            </a:r>
            <a:r>
              <a:rPr lang="en-US" sz="1700" dirty="0">
                <a:effectLst/>
              </a:rPr>
              <a:t>performed better than linear models, but time-series forecasting (ARIMA, LSTMs) could further improve long-term predictions.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700" dirty="0">
                <a:effectLst/>
              </a:rPr>
              <a:t>While </a:t>
            </a:r>
            <a:r>
              <a:rPr lang="en-US" sz="1700" dirty="0" err="1">
                <a:effectLst/>
              </a:rPr>
              <a:t>MLflow</a:t>
            </a:r>
            <a:r>
              <a:rPr lang="en-US" sz="1700" dirty="0">
                <a:effectLst/>
              </a:rPr>
              <a:t> successfully tracked experiments, automated pipeline integration for continuous learning should be explored. 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1700" dirty="0">
                <a:effectLst/>
              </a:rPr>
              <a:t>This would be a huge time saver in terms of labor costs and efficiency (especially for my poor coding hands). 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360FFF-C1F7-49E0-2736-DFB30EB226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48" r="39750"/>
          <a:stretch/>
        </p:blipFill>
        <p:spPr>
          <a:xfrm>
            <a:off x="4602310" y="2018120"/>
            <a:ext cx="6751489" cy="374718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542B5-D152-5909-4D27-FF6403693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8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05461-2EB2-91B3-C0F0-CC2BD3203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D7D8F-D731-508D-C5D0-A866C032F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BF09C-3E70-E250-BA02-2D39A8920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4EC285E-65F0-441D-83DB-7C1A2BD8D42F}"/>
              </a:ext>
            </a:extLst>
          </p:cNvPr>
          <p:cNvGraphicFramePr>
            <a:graphicFrameLocks noGrp="1"/>
          </p:cNvGraphicFramePr>
          <p:nvPr>
            <p:ph type="tbl" sz="quarter" idx="10"/>
          </p:nvPr>
        </p:nvGraphicFramePr>
        <p:xfrm>
          <a:off x="923545" y="2009775"/>
          <a:ext cx="10354052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7687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Armand Debray</a:t>
            </a:r>
          </a:p>
          <a:p>
            <a:r>
              <a:rPr lang="en-US" dirty="0"/>
              <a:t>480-274-8738</a:t>
            </a:r>
          </a:p>
          <a:p>
            <a:r>
              <a:rPr lang="en-US" dirty="0"/>
              <a:t>debray@purdue.edu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4237630" cy="32421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Every year, the Air Force needs to request funds from Congress. It does this in the form of a congressional budget request. Up until 2013, the Air Force used to release statistics regarding pay, retention, recruitment in a single localized document. For this project, I decided to analyze this data to extract insights.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D7658-C7F7-C5B0-62F1-5FE6AFE3C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49875"/>
            <a:ext cx="5830515" cy="3885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E4891-452A-E7B9-6103-8868D123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 anchor="ctr"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5B9C0-A3E1-E4B7-1764-51989A4FA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1900C90-FABB-1535-1052-D31747E357B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798438012"/>
              </p:ext>
            </p:extLst>
          </p:nvPr>
        </p:nvGraphicFramePr>
        <p:xfrm>
          <a:off x="923545" y="2009775"/>
          <a:ext cx="10354052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110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anchor="ctr">
            <a:normAutofit/>
          </a:bodyPr>
          <a:lstStyle/>
          <a:p>
            <a:r>
              <a:rPr lang="en-US" dirty="0"/>
              <a:t>First Data Visualization </a:t>
            </a:r>
          </a:p>
        </p:txBody>
      </p:sp>
      <p:pic>
        <p:nvPicPr>
          <p:cNvPr id="6" name="Picture 5" descr="A graph showing the growth of the company's financial data&#10;&#10;AI-generated content may be incorrect.">
            <a:extLst>
              <a:ext uri="{FF2B5EF4-FFF2-40B4-BE49-F238E27FC236}">
                <a16:creationId xmlns:a16="http://schemas.microsoft.com/office/drawing/2014/main" id="{088DE1D1-E285-9DB1-14C0-87703B472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399" y="2070807"/>
            <a:ext cx="7273638" cy="403686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08EA04A-F76C-EE57-ADDA-8603B1069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anchor="ctr">
            <a:normAutofit/>
          </a:bodyPr>
          <a:lstStyle/>
          <a:p>
            <a:r>
              <a:rPr lang="en-US" dirty="0"/>
              <a:t>Second data visualization </a:t>
            </a:r>
          </a:p>
        </p:txBody>
      </p:sp>
      <p:pic>
        <p:nvPicPr>
          <p:cNvPr id="4" name="Picture 3" descr="A graph showing the amount of money in the military pay distribution&#10;&#10;AI-generated content may be incorrect.">
            <a:extLst>
              <a:ext uri="{FF2B5EF4-FFF2-40B4-BE49-F238E27FC236}">
                <a16:creationId xmlns:a16="http://schemas.microsoft.com/office/drawing/2014/main" id="{20477B8C-B0A5-38DA-48F5-8F442D2BA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"/>
          <a:stretch/>
        </p:blipFill>
        <p:spPr bwMode="auto">
          <a:xfrm>
            <a:off x="914399" y="2011363"/>
            <a:ext cx="7273638" cy="415575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2FBE86CF-DE3F-4E53-3EB3-6CC05F578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4F770-2054-99FB-D555-E0E56EDB7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0BDB9A-B5B0-BF0C-C77E-94D7B5CC4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anchor="ctr">
            <a:normAutofit/>
          </a:bodyPr>
          <a:lstStyle/>
          <a:p>
            <a:r>
              <a:rPr lang="en-US" dirty="0"/>
              <a:t>THIRD data visualization 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E587AD8-D721-3F9A-C101-9C5B7E461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2" name="Picture 1" descr="A red and blue squares with white text&#10;&#10;AI-generated content may be incorrect.">
            <a:extLst>
              <a:ext uri="{FF2B5EF4-FFF2-40B4-BE49-F238E27FC236}">
                <a16:creationId xmlns:a16="http://schemas.microsoft.com/office/drawing/2014/main" id="{39F4B458-1E1A-244B-53E8-0CE7702F3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88" y="1796615"/>
            <a:ext cx="7746242" cy="3823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590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E1897-0974-88E1-6394-0B25B2F68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D60F6B5-D9D1-5F6C-A22B-47AED075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 anchor="ctr">
            <a:normAutofit/>
          </a:bodyPr>
          <a:lstStyle/>
          <a:p>
            <a:r>
              <a:rPr lang="en-US" dirty="0"/>
              <a:t>FOURTH data visualization 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964587A2-F33E-BFE5-8B5C-00A3F59FD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3" name="Picture 2" descr="A graph showing the growth of air force personnel&#10;&#10;AI-generated content may be incorrect.">
            <a:extLst>
              <a:ext uri="{FF2B5EF4-FFF2-40B4-BE49-F238E27FC236}">
                <a16:creationId xmlns:a16="http://schemas.microsoft.com/office/drawing/2014/main" id="{2ABF3FA3-D522-4E8B-C846-53F2A28BD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55" y="1749448"/>
            <a:ext cx="7753066" cy="4203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35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formation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8566" y="2011680"/>
            <a:ext cx="3814550" cy="4075538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cs typeface="Calibri"/>
              </a:rPr>
              <a:t>Root Mean Squared Error (RMSE): 0.224</a:t>
            </a:r>
          </a:p>
          <a:p>
            <a:pPr lvl="1"/>
            <a:r>
              <a:rPr lang="en-US" dirty="0">
                <a:cs typeface="Calibri"/>
              </a:rPr>
              <a:t>Pretty accurate, but not perfect</a:t>
            </a:r>
          </a:p>
          <a:p>
            <a:r>
              <a:rPr lang="en-US" cap="none" dirty="0">
                <a:cs typeface="Calibri"/>
              </a:rPr>
              <a:t>It is predicting an increase of DO</a:t>
            </a:r>
            <a:r>
              <a:rPr lang="en-US" dirty="0">
                <a:cs typeface="Calibri"/>
              </a:rPr>
              <a:t>D spending to around $700 billion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C72110-6038-B3C6-BFC3-FB6475A16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116" y="1726442"/>
            <a:ext cx="7412245" cy="412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0663F-DFD4-5618-9DBF-69B99244B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074AA-8237-0FD5-3584-6BF87CD4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regression model real life?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877D-2C51-1138-A6E6-A8A4C3D48F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8566" y="2011680"/>
            <a:ext cx="3814550" cy="4075538"/>
          </a:xfrm>
        </p:spPr>
        <p:txBody>
          <a:bodyPr/>
          <a:lstStyle/>
          <a:p>
            <a:r>
              <a:rPr lang="en-US" cap="none" dirty="0">
                <a:cs typeface="Calibri"/>
              </a:rPr>
              <a:t>The model predicted an increase of DO</a:t>
            </a:r>
            <a:r>
              <a:rPr lang="en-US" dirty="0">
                <a:cs typeface="Calibri"/>
              </a:rPr>
              <a:t>D spending to around </a:t>
            </a:r>
            <a:r>
              <a:rPr lang="en-US" b="1" dirty="0">
                <a:cs typeface="Calibri"/>
              </a:rPr>
              <a:t>$700 billion</a:t>
            </a:r>
          </a:p>
          <a:p>
            <a:r>
              <a:rPr lang="en-US" dirty="0">
                <a:cs typeface="Calibri"/>
              </a:rPr>
              <a:t>In real life, spending increased to around </a:t>
            </a:r>
            <a:r>
              <a:rPr lang="en-US" b="1" dirty="0">
                <a:cs typeface="Calibri"/>
              </a:rPr>
              <a:t>$750 to $800 billion </a:t>
            </a:r>
            <a:r>
              <a:rPr lang="en-US" dirty="0">
                <a:cs typeface="Calibri"/>
              </a:rPr>
              <a:t>by 2020 </a:t>
            </a:r>
          </a:p>
          <a:p>
            <a:pPr lvl="1"/>
            <a:r>
              <a:rPr lang="en-US" dirty="0">
                <a:cs typeface="Calibri"/>
              </a:rPr>
              <a:t>The model actually accurately predicted this based on past data –  success!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33226-EC98-B327-6349-BD859672F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 descr="Long-Term Costs of the Administration's 2022 Defense Budget | Congressional  Budget Office">
            <a:extLst>
              <a:ext uri="{FF2B5EF4-FFF2-40B4-BE49-F238E27FC236}">
                <a16:creationId xmlns:a16="http://schemas.microsoft.com/office/drawing/2014/main" id="{9F522961-3E2D-012A-5B34-162C38E7A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82" y="1679811"/>
            <a:ext cx="7074852" cy="4716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788746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{AFB8B57A-25FF-4BD1-91AB-75C18F196BB0}tf22318419_win32</Template>
  <TotalTime>26</TotalTime>
  <Words>550</Words>
  <Application>Microsoft Office PowerPoint</Application>
  <PresentationFormat>Widescreen</PresentationFormat>
  <Paragraphs>82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Symbol</vt:lpstr>
      <vt:lpstr>Tenorite</vt:lpstr>
      <vt:lpstr>Custom</vt:lpstr>
      <vt:lpstr>MGMT 59000: air force budget insights extraction  Armand Debray</vt:lpstr>
      <vt:lpstr>intro</vt:lpstr>
      <vt:lpstr>OVERVIEW</vt:lpstr>
      <vt:lpstr>First Data Visualization </vt:lpstr>
      <vt:lpstr>Second data visualization </vt:lpstr>
      <vt:lpstr>THIRD data visualization </vt:lpstr>
      <vt:lpstr>FOURTH data visualization </vt:lpstr>
      <vt:lpstr>Model formation </vt:lpstr>
      <vt:lpstr>First regression model real life?</vt:lpstr>
      <vt:lpstr>BUSINESS INSIGHTS</vt:lpstr>
      <vt:lpstr>Pay Strategy for retention</vt:lpstr>
      <vt:lpstr>DATA DRIVEN BUDGET ALLOCATION</vt:lpstr>
      <vt:lpstr>USING MODELS TO FORECAST MILITARY NEEDS</vt:lpstr>
      <vt:lpstr>Challenges </vt:lpstr>
      <vt:lpstr>DATA QUALITY AND UPDATES</vt:lpstr>
      <vt:lpstr>More advanced prediction + Automated ml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Armand Debray</dc:creator>
  <cp:lastModifiedBy>Armand Debray</cp:lastModifiedBy>
  <cp:revision>1</cp:revision>
  <dcterms:created xsi:type="dcterms:W3CDTF">2025-03-04T01:30:58Z</dcterms:created>
  <dcterms:modified xsi:type="dcterms:W3CDTF">2025-03-04T01:57:41Z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